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95C33F5-9589-481F-B913-2C8FB84ED8B3}"/>
              </a:ext>
            </a:extLst>
          </p:cNvPr>
          <p:cNvGrpSpPr>
            <a:grpSpLocks/>
          </p:cNvGrpSpPr>
          <p:nvPr/>
        </p:nvGrpSpPr>
        <p:grpSpPr bwMode="auto">
          <a:xfrm>
            <a:off x="1" y="2438401"/>
            <a:ext cx="12012084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83B4F035-939B-47EB-9D08-B762DBC2DF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A3ED4552-1D55-403A-80F1-796F6F12C7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1pPr>
                <a:lvl2pPr marL="742950" indent="-28575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2pPr>
                <a:lvl3pPr marL="11430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3pPr>
                <a:lvl4pPr marL="16002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4pPr>
                <a:lvl5pPr marL="20574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3200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61769877-4B39-4216-9FB8-FE6FAA505E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1pPr>
                <a:lvl2pPr marL="742950" indent="-28575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2pPr>
                <a:lvl3pPr marL="11430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3pPr>
                <a:lvl4pPr marL="16002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4pPr>
                <a:lvl5pPr marL="20574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3200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C77CA4D9-5438-4C38-B10F-9A1AA53B0B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BBACADCC-8C53-4416-A0A0-06114959B6A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1pPr>
                <a:lvl2pPr marL="742950" indent="-28575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2pPr>
                <a:lvl3pPr marL="11430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3pPr>
                <a:lvl4pPr marL="16002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4pPr>
                <a:lvl5pPr marL="20574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3200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089EB198-5DA7-4E30-BCCB-8498651EE4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1pPr>
                <a:lvl2pPr marL="742950" indent="-28575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2pPr>
                <a:lvl3pPr marL="11430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3pPr>
                <a:lvl4pPr marL="16002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4pPr>
                <a:lvl5pPr marL="2057400" indent="-228600" eaLnBrk="0" hangingPunct="0"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folHlink"/>
                  </a:buClr>
                  <a:buSzPct val="60000"/>
                  <a:buFont typeface="Wingdings" pitchFamily="2" charset="2"/>
                  <a:buChar char="u"/>
                  <a:defRPr sz="3200" i="1">
                    <a:solidFill>
                      <a:schemeClr val="tx1"/>
                    </a:solidFill>
                    <a:latin typeface="Arial Unicode MS" pitchFamily="34" charset="-122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z="3200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D04163AB-3B74-4332-AA1B-9C94C0FB51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1pPr>
              <a:lvl2pPr marL="742950" indent="-28575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2pPr>
              <a:lvl3pPr marL="11430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3pPr>
              <a:lvl4pPr marL="16002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4pPr>
              <a:lvl5pPr marL="20574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3200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1D66BBDE-907B-4533-8EAC-EF75458D0D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1pPr>
              <a:lvl2pPr marL="742950" indent="-28575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2pPr>
              <a:lvl3pPr marL="11430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3pPr>
              <a:lvl4pPr marL="16002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4pPr>
              <a:lvl5pPr marL="20574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3200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767C8050-A4FF-4519-A12A-E1C8857217B8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1pPr>
              <a:lvl2pPr marL="742950" indent="-28575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2pPr>
              <a:lvl3pPr marL="11430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3pPr>
              <a:lvl4pPr marL="16002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4pPr>
              <a:lvl5pPr marL="2057400" indent="-228600" eaLnBrk="0" hangingPunct="0"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60000"/>
                <a:buFont typeface="Wingdings" pitchFamily="2" charset="2"/>
                <a:buChar char="u"/>
                <a:defRPr sz="3200" i="1">
                  <a:solidFill>
                    <a:schemeClr val="tx1"/>
                  </a:solidFill>
                  <a:latin typeface="Arial Unicode MS" pitchFamily="34" charset="-122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z="3200"/>
            </a:p>
          </p:txBody>
        </p:sp>
      </p:grpSp>
      <p:sp>
        <p:nvSpPr>
          <p:cNvPr id="2151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/>
              <a:t>单击此处编辑母版标题样式</a:t>
            </a:r>
          </a:p>
        </p:txBody>
      </p:sp>
      <p:sp>
        <p:nvSpPr>
          <p:cNvPr id="2151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/>
              <a:t>单击此处编辑母版副标题样式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6A924391-D2FC-45BB-9238-11ACEDBB70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3208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1982AAF-3794-4196-BB3E-8AE7BD3D47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093F87DE-9789-4363-9B71-4BB81B09B0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DFB498C-5856-43D9-BAC5-AEBE269160A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1428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B8DAC2B-068B-4FFB-BF0E-C8EB1EE451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8E06B79-7AE3-4C4E-A945-D2EF6F3B06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540D943-D52B-47E2-977D-7D00B90E4C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A774F-ABFB-42CB-AF6C-73D4785F9F62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3802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338733" y="214313"/>
            <a:ext cx="2601384" cy="59182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534584" y="214313"/>
            <a:ext cx="7600949" cy="5918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5838650-B88D-4248-8EAF-522FE2F69D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F9647022-1911-4CCB-AFDD-61B3A27B08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CC8BDF3-CEFB-4701-A7C2-79EE411F2B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A9C04-50B4-497A-8454-6E5D56CCD0C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4819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8F4C3530-08D2-4174-BD2D-36457F81C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45C9C916-9C45-4956-B192-8A1B2C6BDB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DFAD5F0D-DC2D-49E1-89CE-C2A1790765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1A8FEF-DF76-4758-A1E7-A8FB1533D137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7125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829068F-BEFF-46DB-B870-D4A7561EF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78BCBDA5-544C-4DB8-BCDD-1D8910B742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A05ADC9-5131-486D-AD5F-6C14EF6EB4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8E29C-7C43-4882-97A4-A7F3A87A97A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8358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B7E72F37-DF03-4CED-A335-0D5DB242FD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50FBC1FD-1BCB-44EE-A7E4-407DB92E8D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D45DFFF-9775-43BA-BD18-713ADC3D9A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95669-45D1-4244-9E43-6370EF49D2ED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71183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851DAC8-876B-4815-9C4A-AEC59DE1B1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AA498518-9C1C-4FFD-BB1E-E96AFAB0C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B01E4C21-A92E-4BBB-A47F-39C972631A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C71618-9DE2-4E3F-8D6E-711C68C5C3DC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80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4810F53F-E015-4E6C-90F0-EDF3624418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49B73665-7EAC-45F0-8498-1A74A80E54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4ACC19A-C09F-41B6-BA55-7A0412B7C8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33B0CE-AB78-4FA8-9C79-00FAAE343B6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3389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6E39CBDF-396D-4DFA-8BA7-D13BCD8471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30E2132C-EFBE-4886-A3FE-D66D0B888E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3F820CDA-79E3-477A-849A-03C748ECCC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FC84B6-A6AA-4039-A516-91A4D810C061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43109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ACE6A6D1-2870-414B-B95C-45EB9CEB9D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313109D6-988F-46FD-BDCA-686780D68F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810CE22-F9EA-442B-B8DA-4829F08F94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E204E-33F4-494B-81C6-C126358828D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213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E594D4A-9192-434A-8D49-9ABC584831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F7A6C804-E0CE-4F63-BE9B-297C815CA3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15DF80B-3936-487C-B957-52E76ED588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8563B8-D819-4B42-ADF6-C6BA76F154A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062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8D6C68A-59EB-4DF1-850D-895297D1EECE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6684" y="1098551"/>
            <a:ext cx="58420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208AF8B-396D-4EC8-97F4-C2CE3D82D82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066801" y="10985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AE7CF3F-E167-4653-B31F-EBE9C2FA0321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721785" y="1520826"/>
            <a:ext cx="563033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7C2700-2AE7-402D-AFAB-352F1F06B58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14967" y="15208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2021F40-4810-4E78-B906-F596C66C0F2B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69333" y="14478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B2D0CB87-50A0-40D3-A3DD-6823D96D7AFB}"/>
              </a:ext>
            </a:extLst>
          </p:cNvPr>
          <p:cNvSpPr>
            <a:spLocks noChangeArrowheads="1"/>
          </p:cNvSpPr>
          <p:nvPr/>
        </p:nvSpPr>
        <p:spPr bwMode="gray">
          <a:xfrm>
            <a:off x="1016000" y="990601"/>
            <a:ext cx="42333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58ECBD01-D02D-4D21-8840-57F63F664CCD}"/>
              </a:ext>
            </a:extLst>
          </p:cNvPr>
          <p:cNvSpPr>
            <a:spLocks noChangeArrowheads="1"/>
          </p:cNvSpPr>
          <p:nvPr/>
        </p:nvSpPr>
        <p:spPr bwMode="gray">
          <a:xfrm>
            <a:off x="590551" y="17811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1pPr>
            <a:lvl2pPr marL="742950" indent="-28575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2pPr>
            <a:lvl3pPr marL="11430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3pPr>
            <a:lvl4pPr marL="16002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4pPr>
            <a:lvl5pPr marL="2057400" indent="-228600" eaLnBrk="0" hangingPunct="0"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u"/>
              <a:defRPr sz="3200" i="1">
                <a:solidFill>
                  <a:schemeClr val="tx1"/>
                </a:solidFill>
                <a:latin typeface="Arial Unicode MS" pitchFamily="34" charset="-122"/>
                <a:ea typeface="楷体_GB2312" pitchFamily="49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kumimoji="1" lang="zh-CN" altLang="zh-CN" sz="2400" i="0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A193D1BA-D6C9-4820-B19B-188061D418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214314"/>
            <a:ext cx="10390716" cy="1462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EDE02C8C-4991-44DF-8A4F-407CD250E73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0491" name="Rectangle 11">
            <a:extLst>
              <a:ext uri="{FF2B5EF4-FFF2-40B4-BE49-F238E27FC236}">
                <a16:creationId xmlns:a16="http://schemas.microsoft.com/office/drawing/2014/main" id="{772EB4F6-CD15-4259-9D0C-28720F37713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49400" y="6243638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 i="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92" name="Rectangle 12">
            <a:extLst>
              <a:ext uri="{FF2B5EF4-FFF2-40B4-BE49-F238E27FC236}">
                <a16:creationId xmlns:a16="http://schemas.microsoft.com/office/drawing/2014/main" id="{93DD719D-46DE-47B1-A1EA-B6D6F385371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3638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1400" i="0">
                <a:latin typeface="+mn-lt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493" name="Rectangle 13">
            <a:extLst>
              <a:ext uri="{FF2B5EF4-FFF2-40B4-BE49-F238E27FC236}">
                <a16:creationId xmlns:a16="http://schemas.microsoft.com/office/drawing/2014/main" id="{AABCA387-247C-4C82-ADAC-D463ABFF8D4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89533" y="6243638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 i="0">
                <a:latin typeface="Tahoma" panose="020B0604030504040204" pitchFamily="34" charset="0"/>
                <a:ea typeface="宋体" panose="02010600030101010101" pitchFamily="2" charset="-122"/>
              </a:defRPr>
            </a:lvl1pPr>
          </a:lstStyle>
          <a:p>
            <a:fld id="{94A11702-6A8D-4306-98F0-FF9A232B2FEE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709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2"/>
          <a:ea typeface="华文隶书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/imgres?imgurl=http://lib.bicea.edu.cn/jsjwh/tools/pc.jpg&amp;imgrefurl=http://lib.bicea.edu.cn/jsjwh/index.htm&amp;h=327&amp;w=300&amp;sz=21&amp;hl=zh-CN&amp;start=292&amp;tbnid=qLAHl96qtX_H8M:&amp;tbnh=118&amp;tbnw=108&amp;prev=/images%3Fq%3D%25E8%25AE%25A1%25E7%25AE%2597%25E6%259C%25BA%2B%25E5%259F%25BA%25E7%25A1%2580%26start%3D280%26gbv%3D2%26ndsp%3D20%26svnum%3D10%26hl%3Dzh-CN%26newwindow%3D1%26sa%3D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>
            <a:extLst>
              <a:ext uri="{FF2B5EF4-FFF2-40B4-BE49-F238E27FC236}">
                <a16:creationId xmlns:a16="http://schemas.microsoft.com/office/drawing/2014/main" id="{7E65691D-B780-4824-809C-C28EDAB388B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zh-CN" sz="7200" dirty="0">
                <a:solidFill>
                  <a:schemeClr val="folHlink"/>
                </a:solidFill>
              </a:rPr>
              <a:t>C</a:t>
            </a:r>
            <a:r>
              <a:rPr lang="zh-CN" altLang="en-US" sz="7200" dirty="0">
                <a:solidFill>
                  <a:schemeClr val="folHlink"/>
                </a:solidFill>
              </a:rPr>
              <a:t>语言程序设计</a:t>
            </a:r>
          </a:p>
        </p:txBody>
      </p:sp>
      <p:pic>
        <p:nvPicPr>
          <p:cNvPr id="3075" name="Picture 19" descr="pc">
            <a:hlinkClick r:id="rId2"/>
            <a:extLst>
              <a:ext uri="{FF2B5EF4-FFF2-40B4-BE49-F238E27FC236}">
                <a16:creationId xmlns:a16="http://schemas.microsoft.com/office/drawing/2014/main" id="{B12282EA-BB1D-4DF2-961D-6503E9F8E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8414" y="4913314"/>
            <a:ext cx="1779587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8" name="Rectangle 20">
            <a:extLst>
              <a:ext uri="{FF2B5EF4-FFF2-40B4-BE49-F238E27FC236}">
                <a16:creationId xmlns:a16="http://schemas.microsoft.com/office/drawing/2014/main" id="{9E46B996-B84C-41FD-A32A-AF8A92D82E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9" y="4149726"/>
            <a:ext cx="7793037" cy="741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1pPr>
            <a:lvl2pPr marL="742950" indent="-285750" eaLnBrk="0" hangingPunct="0">
              <a:buClr>
                <a:schemeClr val="hlink"/>
              </a:buClr>
              <a:buSzPct val="55000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2pPr>
            <a:lvl3pPr marL="1143000" indent="-228600" eaLnBrk="0" hangingPunct="0">
              <a:buSzPct val="50000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3pPr>
            <a:lvl4pPr marL="1600200" indent="-228600" eaLnBrk="0" hangingPunct="0">
              <a:buClr>
                <a:schemeClr val="accent2"/>
              </a:buClr>
              <a:buSzPct val="55000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4pPr>
            <a:lvl5pPr marL="2057400" indent="-228600" eaLnBrk="0" hangingPunct="0">
              <a:buClr>
                <a:schemeClr val="accent1"/>
              </a:buClr>
              <a:buSzPct val="50000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ea typeface="楷体_GB2312" pitchFamily="49" charset="-122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br>
              <a:rPr lang="zh-CN" altLang="en-US" sz="4400" dirty="0">
                <a:solidFill>
                  <a:srgbClr val="3333CC"/>
                </a:solidFill>
                <a:latin typeface="Arial Unicode MS" pitchFamily="34" charset="-122"/>
                <a:ea typeface="华文隶书" panose="02010800040101010101" pitchFamily="2" charset="-122"/>
              </a:rPr>
            </a:br>
            <a:br>
              <a:rPr lang="en-US" altLang="zh-CN" sz="4400" dirty="0">
                <a:solidFill>
                  <a:srgbClr val="333399"/>
                </a:solidFill>
                <a:latin typeface="Arial Unicode MS" pitchFamily="34" charset="-122"/>
                <a:ea typeface="华文隶书" panose="02010800040101010101" pitchFamily="2" charset="-122"/>
              </a:rPr>
            </a:br>
            <a:endParaRPr lang="en-US" altLang="zh-CN" sz="4400" dirty="0">
              <a:solidFill>
                <a:srgbClr val="333399"/>
              </a:solidFill>
              <a:latin typeface="Arial Unicode MS" pitchFamily="34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45B97E-C27F-4177-96A8-9110A8F57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期中复习注意事项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695E11A-264C-4238-9792-AA689142C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643" y="2017713"/>
            <a:ext cx="10348384" cy="4625973"/>
          </a:xfrm>
        </p:spPr>
        <p:txBody>
          <a:bodyPr/>
          <a:lstStyle/>
          <a:p>
            <a:r>
              <a:rPr lang="en-US" altLang="zh-CN" dirty="0"/>
              <a:t> C </a:t>
            </a:r>
            <a:r>
              <a:rPr lang="zh-CN" altLang="en-US" dirty="0"/>
              <a:t>语言的关键字，标识符</a:t>
            </a:r>
            <a:endParaRPr lang="en-US" altLang="zh-CN" dirty="0"/>
          </a:p>
          <a:p>
            <a:r>
              <a:rPr lang="zh-CN" altLang="en-US" dirty="0"/>
              <a:t>数据类型的转换：隐式，显示，转换方向</a:t>
            </a:r>
            <a:endParaRPr lang="en-US" altLang="zh-CN" dirty="0"/>
          </a:p>
          <a:p>
            <a:pPr lvl="1"/>
            <a:r>
              <a:rPr lang="zh-CN" altLang="en-US" dirty="0"/>
              <a:t>不同数据类型变量的混合运算</a:t>
            </a:r>
            <a:endParaRPr lang="en-US" altLang="zh-CN" dirty="0"/>
          </a:p>
          <a:p>
            <a:pPr lvl="1"/>
            <a:r>
              <a:rPr lang="zh-CN" altLang="en-US" dirty="0"/>
              <a:t>不同数据类型变量间的赋值</a:t>
            </a:r>
            <a:endParaRPr lang="en-US" altLang="zh-CN" dirty="0"/>
          </a:p>
          <a:p>
            <a:pPr marL="514350" indent="-457200"/>
            <a:r>
              <a:rPr lang="zh-CN" altLang="en-US" dirty="0"/>
              <a:t>数组的初始化</a:t>
            </a:r>
            <a:endParaRPr lang="en-US" altLang="zh-CN" dirty="0"/>
          </a:p>
          <a:p>
            <a:pPr marL="914400" lvl="1" indent="-457200"/>
            <a:r>
              <a:rPr lang="zh-CN" altLang="en-US" dirty="0"/>
              <a:t>不同形式的初始化</a:t>
            </a:r>
            <a:endParaRPr lang="en-US" altLang="zh-CN" dirty="0"/>
          </a:p>
          <a:p>
            <a:pPr marL="914400" lvl="1" indent="-457200"/>
            <a:r>
              <a:rPr lang="zh-CN" altLang="en-US" dirty="0"/>
              <a:t>部分初始化和未初始化之间的区别： </a:t>
            </a:r>
            <a:r>
              <a:rPr lang="en-US" altLang="zh-CN" dirty="0"/>
              <a:t>s[5]={0}; s[0]=0;</a:t>
            </a:r>
          </a:p>
          <a:p>
            <a:pPr marL="914400" lvl="1" indent="-457200"/>
            <a:r>
              <a:rPr lang="zh-CN" altLang="en-US" dirty="0"/>
              <a:t>多维数组的初始化</a:t>
            </a:r>
          </a:p>
        </p:txBody>
      </p:sp>
    </p:spTree>
    <p:extLst>
      <p:ext uri="{BB962C8B-B14F-4D97-AF65-F5344CB8AC3E}">
        <p14:creationId xmlns:p14="http://schemas.microsoft.com/office/powerpoint/2010/main" val="1161367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593775-5ADB-4437-9B8E-520CDEDD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 </a:t>
            </a:r>
            <a:r>
              <a:rPr lang="zh-CN" altLang="en-US" dirty="0"/>
              <a:t>期中复习注意事项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4BD396B-FE43-402E-A20E-43944667E8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scanf,printf</a:t>
            </a:r>
            <a:r>
              <a:rPr lang="en-US" altLang="zh-CN" dirty="0"/>
              <a:t> </a:t>
            </a:r>
            <a:r>
              <a:rPr lang="zh-CN" altLang="en-US" dirty="0"/>
              <a:t>的各种输入，输出格式</a:t>
            </a:r>
            <a:endParaRPr lang="en-US" altLang="zh-CN" dirty="0"/>
          </a:p>
          <a:p>
            <a:r>
              <a:rPr lang="zh-CN" altLang="en-US" dirty="0"/>
              <a:t>各种数据运算：单目，双目，三目，优先级，组合顺序</a:t>
            </a:r>
            <a:endParaRPr lang="en-US" altLang="zh-CN" dirty="0"/>
          </a:p>
          <a:p>
            <a:r>
              <a:rPr lang="zh-CN" altLang="en-US" dirty="0"/>
              <a:t>字符串初始化，输出及与字符数组的区别</a:t>
            </a:r>
            <a:endParaRPr lang="en-US" altLang="zh-CN" dirty="0"/>
          </a:p>
          <a:p>
            <a:pPr lvl="1"/>
            <a:r>
              <a:rPr lang="en-US" altLang="zh-CN" dirty="0" err="1"/>
              <a:t>printf</a:t>
            </a:r>
            <a:r>
              <a:rPr lang="en-US" altLang="zh-CN" dirty="0"/>
              <a:t>(“%s”, </a:t>
            </a:r>
            <a:r>
              <a:rPr lang="en-US" altLang="zh-CN" dirty="0">
                <a:highlight>
                  <a:srgbClr val="FFFF00"/>
                </a:highlight>
              </a:rPr>
              <a:t>s</a:t>
            </a:r>
            <a:r>
              <a:rPr lang="en-US" altLang="zh-CN" dirty="0"/>
              <a:t>)</a:t>
            </a:r>
            <a:r>
              <a:rPr lang="zh-CN" altLang="en-US" dirty="0"/>
              <a:t>的真正含义</a:t>
            </a:r>
            <a:endParaRPr lang="en-US" altLang="zh-CN" dirty="0"/>
          </a:p>
          <a:p>
            <a:pPr lvl="1"/>
            <a:r>
              <a:rPr lang="zh-CN" altLang="en-US" dirty="0"/>
              <a:t>认真理解课件中的字符串数据和字符数组在输出时的例子</a:t>
            </a:r>
            <a:endParaRPr lang="en-US" altLang="zh-CN" dirty="0"/>
          </a:p>
          <a:p>
            <a:r>
              <a:rPr lang="zh-CN" altLang="en-US" dirty="0"/>
              <a:t>注意学习一些基本功能：判断质数，判断回文，获取数字的每一位，二分查找，二分求根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4984982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Arial Unicode MS"/>
        <a:ea typeface="华文隶书"/>
        <a:cs typeface=""/>
      </a:majorFont>
      <a:minorFont>
        <a:latin typeface="Tahoma"/>
        <a:ea typeface="楷体_GB2312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Char char="u"/>
          <a:tabLst/>
          <a:defRPr kumimoji="0" lang="zh-CN" altLang="en-US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2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folHlink"/>
          </a:buClr>
          <a:buSzPct val="60000"/>
          <a:buFont typeface="Wingdings" pitchFamily="2" charset="2"/>
          <a:buChar char="u"/>
          <a:tabLst/>
          <a:defRPr kumimoji="0" lang="zh-CN" altLang="en-US" sz="32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Unicode MS" pitchFamily="34" charset="-122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164</Words>
  <Application>Microsoft Office PowerPoint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 Unicode MS</vt:lpstr>
      <vt:lpstr>华文隶书</vt:lpstr>
      <vt:lpstr>楷体_GB2312</vt:lpstr>
      <vt:lpstr>宋体</vt:lpstr>
      <vt:lpstr>Arial</vt:lpstr>
      <vt:lpstr>Tahoma</vt:lpstr>
      <vt:lpstr>Wingdings</vt:lpstr>
      <vt:lpstr>Blends</vt:lpstr>
      <vt:lpstr>C语言程序设计</vt:lpstr>
      <vt:lpstr>期中复习注意事项</vt:lpstr>
      <vt:lpstr> 期中复习注意事项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C语言程序设计</dc:title>
  <dc:creator>admin</dc:creator>
  <cp:lastModifiedBy>admin</cp:lastModifiedBy>
  <cp:revision>7</cp:revision>
  <dcterms:created xsi:type="dcterms:W3CDTF">2022-11-03T01:46:08Z</dcterms:created>
  <dcterms:modified xsi:type="dcterms:W3CDTF">2022-11-03T03:56:26Z</dcterms:modified>
</cp:coreProperties>
</file>