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51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00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4947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404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55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75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740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696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098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896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2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637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71590-B091-4C6D-963C-C8328B503D5B}" type="datetimeFigureOut">
              <a:rPr lang="zh-CN" altLang="en-US" smtClean="0"/>
              <a:t>2013/12/19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FF27-2502-4752-8A6A-4BA57397AB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3586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90600"/>
            <a:ext cx="77724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思考题：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如何将两段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DNA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片段（如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与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D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）连接在一起？（假定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与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C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与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D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之间没有合适的限制性酶切位点）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CN"/>
          </a:p>
        </p:txBody>
      </p:sp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3200400" y="3352800"/>
            <a:ext cx="2057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1736" name="Rectangle 8"/>
          <p:cNvSpPr>
            <a:spLocks noChangeArrowheads="1"/>
          </p:cNvSpPr>
          <p:nvPr/>
        </p:nvSpPr>
        <p:spPr bwMode="auto">
          <a:xfrm>
            <a:off x="5257800" y="3352800"/>
            <a:ext cx="27432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1737" name="Rectangle 9"/>
          <p:cNvSpPr>
            <a:spLocks noChangeArrowheads="1"/>
          </p:cNvSpPr>
          <p:nvPr/>
        </p:nvSpPr>
        <p:spPr bwMode="auto">
          <a:xfrm>
            <a:off x="3200400" y="4191000"/>
            <a:ext cx="2438400" cy="2286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1739" name="Rectangle 11"/>
          <p:cNvSpPr>
            <a:spLocks noChangeArrowheads="1"/>
          </p:cNvSpPr>
          <p:nvPr/>
        </p:nvSpPr>
        <p:spPr bwMode="auto">
          <a:xfrm>
            <a:off x="5638800" y="4191000"/>
            <a:ext cx="2362200" cy="2286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1740" name="Text Box 12"/>
          <p:cNvSpPr txBox="1">
            <a:spLocks noChangeArrowheads="1"/>
          </p:cNvSpPr>
          <p:nvPr/>
        </p:nvSpPr>
        <p:spPr bwMode="auto">
          <a:xfrm>
            <a:off x="4191000" y="2819400"/>
            <a:ext cx="3177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A</a:t>
            </a:r>
          </a:p>
        </p:txBody>
      </p:sp>
      <p:sp>
        <p:nvSpPr>
          <p:cNvPr id="201741" name="Text Box 13"/>
          <p:cNvSpPr txBox="1">
            <a:spLocks noChangeArrowheads="1"/>
          </p:cNvSpPr>
          <p:nvPr/>
        </p:nvSpPr>
        <p:spPr bwMode="auto">
          <a:xfrm>
            <a:off x="6400800" y="2819400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B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4191000" y="3733800"/>
            <a:ext cx="457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C</a:t>
            </a:r>
          </a:p>
        </p:txBody>
      </p:sp>
      <p:sp>
        <p:nvSpPr>
          <p:cNvPr id="201743" name="Text Box 15"/>
          <p:cNvSpPr txBox="1">
            <a:spLocks noChangeArrowheads="1"/>
          </p:cNvSpPr>
          <p:nvPr/>
        </p:nvSpPr>
        <p:spPr bwMode="auto">
          <a:xfrm>
            <a:off x="6400800" y="3733800"/>
            <a:ext cx="3273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2097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Text Box 2"/>
          <p:cNvSpPr txBox="1">
            <a:spLocks noChangeArrowheads="1"/>
          </p:cNvSpPr>
          <p:nvPr/>
        </p:nvSpPr>
        <p:spPr bwMode="auto">
          <a:xfrm>
            <a:off x="3048000" y="914400"/>
            <a:ext cx="7620000" cy="5065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1" tIns="45715" rIns="91431" bIns="4571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0013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just" eaLnBrk="0" hangingPunct="0"/>
            <a:endParaRPr lang="en-US" altLang="zh-CN" sz="3200" b="1" dirty="0">
              <a:ea typeface="楷体_GB2312" pitchFamily="49" charset="-122"/>
            </a:endParaRPr>
          </a:p>
          <a:p>
            <a:pPr algn="just" eaLnBrk="0" hangingPunct="0">
              <a:lnSpc>
                <a:spcPct val="130000"/>
              </a:lnSpc>
            </a:pPr>
            <a:r>
              <a:rPr lang="zh-CN" altLang="en-US" sz="3200" b="1" dirty="0">
                <a:ea typeface="楷体_GB2312" pitchFamily="49" charset="-122"/>
              </a:rPr>
              <a:t>中枢神经系统；周围神经系统；</a:t>
            </a:r>
          </a:p>
          <a:p>
            <a:pPr algn="just" eaLnBrk="0" hangingPunct="0">
              <a:lnSpc>
                <a:spcPct val="130000"/>
              </a:lnSpc>
            </a:pPr>
            <a:r>
              <a:rPr lang="zh-CN" altLang="en-US" sz="3200" b="1" dirty="0">
                <a:ea typeface="楷体_GB2312" pitchFamily="49" charset="-122"/>
              </a:rPr>
              <a:t>自主神经系统的分类及功能</a:t>
            </a:r>
          </a:p>
          <a:p>
            <a:pPr algn="just" eaLnBrk="0" hangingPunct="0">
              <a:lnSpc>
                <a:spcPct val="130000"/>
              </a:lnSpc>
            </a:pPr>
            <a:r>
              <a:rPr lang="zh-CN" altLang="en-US" sz="3200" b="1" dirty="0">
                <a:ea typeface="楷体_GB2312" pitchFamily="49" charset="-122"/>
              </a:rPr>
              <a:t>电突触；化学突触（大多数，重要的突触类型）的原理</a:t>
            </a:r>
          </a:p>
          <a:p>
            <a:pPr algn="just" eaLnBrk="0" hangingPunct="0">
              <a:lnSpc>
                <a:spcPct val="130000"/>
              </a:lnSpc>
            </a:pPr>
            <a:r>
              <a:rPr lang="zh-CN" altLang="en-US" sz="3200" b="1" dirty="0">
                <a:ea typeface="楷体_GB2312" pitchFamily="49" charset="-122"/>
              </a:rPr>
              <a:t>何谓静息膜电位与动作电位？</a:t>
            </a:r>
          </a:p>
          <a:p>
            <a:pPr algn="just" eaLnBrk="0" hangingPunct="0">
              <a:lnSpc>
                <a:spcPct val="130000"/>
              </a:lnSpc>
            </a:pPr>
            <a:r>
              <a:rPr lang="zh-CN" altLang="en-US" sz="3200" b="1" dirty="0">
                <a:ea typeface="楷体_GB2312" pitchFamily="49" charset="-122"/>
              </a:rPr>
              <a:t>何谓去极化、</a:t>
            </a:r>
            <a:r>
              <a:rPr lang="zh-CN" altLang="en-US" sz="3200" b="1" dirty="0">
                <a:solidFill>
                  <a:schemeClr val="tx2"/>
                </a:solidFill>
                <a:ea typeface="楷体_GB2312" pitchFamily="49" charset="-122"/>
              </a:rPr>
              <a:t>超极化和复极化</a:t>
            </a:r>
            <a:r>
              <a:rPr lang="zh-CN" altLang="en-US" sz="3200" b="1" dirty="0">
                <a:ea typeface="楷体_GB2312" pitchFamily="49" charset="-122"/>
              </a:rPr>
              <a:t>？</a:t>
            </a:r>
          </a:p>
          <a:p>
            <a:pPr algn="just" eaLnBrk="0" hangingPunct="0">
              <a:lnSpc>
                <a:spcPct val="130000"/>
              </a:lnSpc>
            </a:pPr>
            <a:r>
              <a:rPr lang="zh-CN" altLang="en-US" sz="3200" b="1" dirty="0">
                <a:ea typeface="楷体_GB2312" pitchFamily="49" charset="-122"/>
              </a:rPr>
              <a:t>感觉器与效应器？</a:t>
            </a:r>
          </a:p>
        </p:txBody>
      </p:sp>
    </p:spTree>
    <p:extLst>
      <p:ext uri="{BB962C8B-B14F-4D97-AF65-F5344CB8AC3E}">
        <p14:creationId xmlns:p14="http://schemas.microsoft.com/office/powerpoint/2010/main" val="402206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3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3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3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ChangeArrowheads="1"/>
          </p:cNvSpPr>
          <p:nvPr/>
        </p:nvSpPr>
        <p:spPr bwMode="auto">
          <a:xfrm>
            <a:off x="3498850" y="1690688"/>
            <a:ext cx="2673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机体的三道防线</a:t>
            </a:r>
          </a:p>
        </p:txBody>
      </p:sp>
      <p:sp>
        <p:nvSpPr>
          <p:cNvPr id="479235" name="Rectangle 3"/>
          <p:cNvSpPr>
            <a:spLocks noChangeArrowheads="1"/>
          </p:cNvSpPr>
          <p:nvPr/>
        </p:nvSpPr>
        <p:spPr bwMode="auto">
          <a:xfrm>
            <a:off x="3498850" y="2355851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>
                <a:latin typeface="Arial" panose="020B0604020202020204" pitchFamily="34" charset="0"/>
                <a:ea typeface="黑体" panose="02010609060101010101" pitchFamily="49" charset="-122"/>
              </a:rPr>
              <a:t>特异性免疫</a:t>
            </a:r>
          </a:p>
        </p:txBody>
      </p:sp>
      <p:sp>
        <p:nvSpPr>
          <p:cNvPr id="479236" name="Rectangle 4"/>
          <p:cNvSpPr>
            <a:spLocks noChangeArrowheads="1"/>
          </p:cNvSpPr>
          <p:nvPr/>
        </p:nvSpPr>
        <p:spPr bwMode="auto">
          <a:xfrm>
            <a:off x="3422650" y="3076576"/>
            <a:ext cx="4451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>
                <a:latin typeface="Arial" panose="020B0604020202020204" pitchFamily="34" charset="0"/>
                <a:ea typeface="黑体" panose="02010609060101010101" pitchFamily="49" charset="-122"/>
              </a:rPr>
              <a:t>免疫细胞分类，及各自特点</a:t>
            </a:r>
          </a:p>
        </p:txBody>
      </p:sp>
      <p:sp>
        <p:nvSpPr>
          <p:cNvPr id="479237" name="Rectangle 5"/>
          <p:cNvSpPr>
            <a:spLocks noChangeArrowheads="1"/>
          </p:cNvSpPr>
          <p:nvPr/>
        </p:nvSpPr>
        <p:spPr bwMode="auto">
          <a:xfrm>
            <a:off x="3422650" y="3748088"/>
            <a:ext cx="6940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何谓主要组织相容性复合体，其特点与作用</a:t>
            </a:r>
          </a:p>
        </p:txBody>
      </p:sp>
      <p:sp>
        <p:nvSpPr>
          <p:cNvPr id="479238" name="Rectangle 6"/>
          <p:cNvSpPr>
            <a:spLocks noChangeArrowheads="1"/>
          </p:cNvSpPr>
          <p:nvPr/>
        </p:nvSpPr>
        <p:spPr bwMode="auto">
          <a:xfrm>
            <a:off x="3422650" y="4510088"/>
            <a:ext cx="4806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>
                <a:latin typeface="Arial" panose="020B0604020202020204" pitchFamily="34" charset="0"/>
                <a:ea typeface="黑体" panose="02010609060101010101" pitchFamily="49" charset="-122"/>
              </a:rPr>
              <a:t>细胞与体液免疫应答的特点？</a:t>
            </a:r>
          </a:p>
        </p:txBody>
      </p:sp>
      <p:sp>
        <p:nvSpPr>
          <p:cNvPr id="479239" name="Rectangle 7"/>
          <p:cNvSpPr>
            <a:spLocks noChangeArrowheads="1"/>
          </p:cNvSpPr>
          <p:nvPr/>
        </p:nvSpPr>
        <p:spPr bwMode="auto">
          <a:xfrm>
            <a:off x="3441700" y="5195888"/>
            <a:ext cx="3028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>
                <a:latin typeface="Arial" panose="020B0604020202020204" pitchFamily="34" charset="0"/>
                <a:ea typeface="黑体" panose="02010609060101010101" pitchFamily="49" charset="-122"/>
              </a:rPr>
              <a:t>抗体的结构与功能</a:t>
            </a:r>
          </a:p>
        </p:txBody>
      </p:sp>
      <p:sp>
        <p:nvSpPr>
          <p:cNvPr id="479240" name="Rectangle 8"/>
          <p:cNvSpPr>
            <a:spLocks noChangeArrowheads="1"/>
          </p:cNvSpPr>
          <p:nvPr/>
        </p:nvSpPr>
        <p:spPr bwMode="auto">
          <a:xfrm>
            <a:off x="3467100" y="1060451"/>
            <a:ext cx="338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免疫系统的三大功能</a:t>
            </a:r>
          </a:p>
        </p:txBody>
      </p:sp>
    </p:spTree>
    <p:extLst>
      <p:ext uri="{BB962C8B-B14F-4D97-AF65-F5344CB8AC3E}">
        <p14:creationId xmlns:p14="http://schemas.microsoft.com/office/powerpoint/2010/main" val="322437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9144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zh-CN" altLang="en-US" sz="4800" b="1">
                <a:ea typeface="隶书" panose="02010509060101010101" pitchFamily="49" charset="-122"/>
              </a:rPr>
              <a:t>思考题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2133600"/>
            <a:ext cx="7543800" cy="28194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zh-CN" b="1"/>
              <a:t>1) 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核苷酸的插入可引起哪些突变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?</a:t>
            </a:r>
          </a:p>
          <a:p>
            <a:pPr marL="609600" indent="-609600">
              <a:buNone/>
            </a:pP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2)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简述乳糖操纵子表达调控的机制</a:t>
            </a: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?</a:t>
            </a:r>
          </a:p>
          <a:p>
            <a:pPr marL="609600" indent="-609600">
              <a:buNone/>
            </a:pPr>
            <a:r>
              <a:rPr lang="en-US" altLang="zh-CN" b="1">
                <a:latin typeface="楷体_GB2312" pitchFamily="49" charset="-122"/>
                <a:ea typeface="楷体_GB2312" pitchFamily="49" charset="-122"/>
              </a:rPr>
              <a:t>3)</a:t>
            </a:r>
            <a:r>
              <a:rPr lang="zh-CN" altLang="en-US" b="1">
                <a:latin typeface="楷体_GB2312" pitchFamily="49" charset="-122"/>
                <a:ea typeface="楷体_GB2312" pitchFamily="49" charset="-122"/>
              </a:rPr>
              <a:t>绘图描述化学突触的结构。</a:t>
            </a:r>
          </a:p>
        </p:txBody>
      </p:sp>
    </p:spTree>
    <p:extLst>
      <p:ext uri="{BB962C8B-B14F-4D97-AF65-F5344CB8AC3E}">
        <p14:creationId xmlns:p14="http://schemas.microsoft.com/office/powerpoint/2010/main" val="77511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0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0" grpId="0" autoUpdateAnimBg="0"/>
      <p:bldP spid="309251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宽屏</PresentationFormat>
  <Paragraphs>23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黑体</vt:lpstr>
      <vt:lpstr>楷体_GB2312</vt:lpstr>
      <vt:lpstr>隶书</vt:lpstr>
      <vt:lpstr>宋体</vt:lpstr>
      <vt:lpstr>Arial</vt:lpstr>
      <vt:lpstr>Calibri</vt:lpstr>
      <vt:lpstr>Calibri Light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思考题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Win8-Admin</dc:creator>
  <cp:lastModifiedBy>Win8-Admin</cp:lastModifiedBy>
  <cp:revision>2</cp:revision>
  <dcterms:created xsi:type="dcterms:W3CDTF">2013-12-19T08:09:54Z</dcterms:created>
  <dcterms:modified xsi:type="dcterms:W3CDTF">2013-12-19T08:10:53Z</dcterms:modified>
</cp:coreProperties>
</file>