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6"/>
  </p:notesMasterIdLst>
  <p:sldIdLst>
    <p:sldId id="256" r:id="rId2"/>
    <p:sldId id="257" r:id="rId3"/>
    <p:sldId id="286" r:id="rId4"/>
    <p:sldId id="296" r:id="rId5"/>
    <p:sldId id="297" r:id="rId6"/>
    <p:sldId id="298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58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84" r:id="rId37"/>
    <p:sldId id="259" r:id="rId38"/>
    <p:sldId id="285" r:id="rId39"/>
    <p:sldId id="309" r:id="rId40"/>
    <p:sldId id="279" r:id="rId41"/>
    <p:sldId id="280" r:id="rId42"/>
    <p:sldId id="281" r:id="rId43"/>
    <p:sldId id="282" r:id="rId44"/>
    <p:sldId id="283" r:id="rId45"/>
    <p:sldId id="30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>
        <p:scale>
          <a:sx n="78" d="100"/>
          <a:sy n="78" d="100"/>
        </p:scale>
        <p:origin x="246" y="5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7FF04-53F4-448F-9876-6F3671CCA459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9FB92-DF5B-4ACE-B6AC-88230C0884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308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场上正面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9FB92-DF5B-4ACE-B6AC-88230C0884C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61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其高音区与京胡的中高音形成互补，增强乐队整体的层次感，避免旋律线条过于单薄。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9FB92-DF5B-4ACE-B6AC-88230C0884C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85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武场核心：司鼓者需熟记</a:t>
            </a:r>
            <a:r>
              <a:rPr lang="en-US" altLang="zh-CN" dirty="0"/>
              <a:t>300</a:t>
            </a:r>
            <a:r>
              <a:rPr lang="zh-CN" altLang="en-US" dirty="0"/>
              <a:t>余套锣鼓经，精确控制</a:t>
            </a:r>
            <a:r>
              <a:rPr lang="en-US" altLang="zh-CN" dirty="0"/>
              <a:t>"</a:t>
            </a:r>
            <a:r>
              <a:rPr lang="zh-CN" altLang="en-US" dirty="0"/>
              <a:t>开唱锣鼓</a:t>
            </a:r>
            <a:r>
              <a:rPr lang="en-US" altLang="zh-CN" dirty="0"/>
              <a:t>"</a:t>
            </a:r>
            <a:r>
              <a:rPr lang="zh-CN" altLang="en-US" dirty="0"/>
              <a:t>、</a:t>
            </a:r>
            <a:r>
              <a:rPr lang="en-US" altLang="zh-CN" dirty="0"/>
              <a:t>"</a:t>
            </a:r>
            <a:r>
              <a:rPr lang="zh-CN" altLang="en-US" dirty="0"/>
              <a:t>身段锣鼓</a:t>
            </a:r>
            <a:r>
              <a:rPr lang="en-US" altLang="zh-CN" dirty="0"/>
              <a:t>"</a:t>
            </a:r>
            <a:r>
              <a:rPr lang="zh-CN" altLang="en-US" dirty="0"/>
              <a:t>、</a:t>
            </a:r>
            <a:r>
              <a:rPr lang="en-US" altLang="zh-CN" dirty="0"/>
              <a:t>"</a:t>
            </a:r>
            <a:r>
              <a:rPr lang="zh-CN" altLang="en-US" dirty="0"/>
              <a:t>情绪锣鼓</a:t>
            </a:r>
            <a:r>
              <a:rPr lang="en-US" altLang="zh-CN" dirty="0"/>
              <a:t>"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9FB92-DF5B-4ACE-B6AC-88230C0884C3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99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F496-4DBC-483A-92F8-C71866CCC339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B239-9A26-4F24-8EC9-7D9DF82F4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11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F496-4DBC-483A-92F8-C71866CCC339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B239-9A26-4F24-8EC9-7D9DF82F4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57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F496-4DBC-483A-92F8-C71866CCC339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B239-9A26-4F24-8EC9-7D9DF82F4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854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F496-4DBC-483A-92F8-C71866CCC339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B239-9A26-4F24-8EC9-7D9DF82F4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47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F496-4DBC-483A-92F8-C71866CCC339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B239-9A26-4F24-8EC9-7D9DF82F4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2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F496-4DBC-483A-92F8-C71866CCC339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B239-9A26-4F24-8EC9-7D9DF82F4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27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F496-4DBC-483A-92F8-C71866CCC339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B239-9A26-4F24-8EC9-7D9DF82F49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5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F496-4DBC-483A-92F8-C71866CCC339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B239-9A26-4F24-8EC9-7D9DF82F49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96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F496-4DBC-483A-92F8-C71866CCC339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B239-9A26-4F24-8EC9-7D9DF82F4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8367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F496-4DBC-483A-92F8-C71866CCC339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B239-9A26-4F24-8EC9-7D9DF82F4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846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F496-4DBC-483A-92F8-C71866CCC339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B239-9A26-4F24-8EC9-7D9DF82F4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5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140F496-4DBC-483A-92F8-C71866CCC339}" type="datetimeFigureOut">
              <a:rPr lang="zh-CN" altLang="en-US" smtClean="0"/>
              <a:t>2025/9/25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FB239-9A26-4F24-8EC9-7D9DF82F49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20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6DBBB5-2294-06E5-64ED-ED11B2A2E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94316"/>
          </a:xfrm>
        </p:spPr>
        <p:txBody>
          <a:bodyPr/>
          <a:lstStyle/>
          <a:p>
            <a:r>
              <a:rPr lang="zh-CN" altLang="en-US" dirty="0"/>
              <a:t>京剧</a:t>
            </a:r>
            <a:r>
              <a:rPr lang="zh-CN" altLang="en-US"/>
              <a:t>中的伴奏乐器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E9378BE-0ACD-F40A-DF31-55B7B049F9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陈曦瑶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6777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184425-2C43-FC20-493A-E08F3721D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3E768E-8D0E-1328-4202-83278BF33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 演出场地类型：</a:t>
            </a:r>
            <a:endParaRPr lang="en-US" altLang="zh-CN" dirty="0"/>
          </a:p>
          <a:p>
            <a:r>
              <a:rPr lang="zh-CN" altLang="en-US" b="1" dirty="0"/>
              <a:t>镜框式舞台剧场： </a:t>
            </a:r>
            <a:r>
              <a:rPr lang="zh-CN" altLang="en-US" dirty="0"/>
              <a:t>成为绝对主流。舞台像一个大相框，将表演区与观众席严格分开，观众只能从一面观看。</a:t>
            </a:r>
            <a:endParaRPr lang="en-US" altLang="zh-CN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b="1" dirty="0"/>
              <a:t>台前演出特点：</a:t>
            </a:r>
            <a:r>
              <a:rPr lang="zh-CN" altLang="en-US" dirty="0"/>
              <a:t>一面观演： 演员与观众的距离被拉远，互动减少，演出更像是一次“呈现”。舞台美术升级： 开始使用写实布景、天幕、复杂的灯光音响，增强了视觉感染力，但某种程度上削弱了“虚拟性”的美学特征。表演更“正”： 演员的表演和调度需要更多地考虑正面视角的效果。</a:t>
            </a:r>
            <a:endParaRPr lang="en-US" altLang="zh-CN" dirty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0033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5D2834-94AF-FE09-037A-B06E2C7F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243339-1310-8ECC-0992-4FF8B1645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乐队（“场面”）的位置与特点：</a:t>
            </a:r>
            <a:endParaRPr lang="en-US" altLang="zh-CN" dirty="0"/>
          </a:p>
          <a:p>
            <a:r>
              <a:rPr lang="zh-CN" altLang="en-US" dirty="0"/>
              <a:t>位置： 移至舞台一侧的乐池内（通常位于舞台前缘下方），或位于舞台侧幕条内。布局：乐队不再被观众直接看到，变成了“幕后英雄”。 </a:t>
            </a:r>
            <a:r>
              <a:rPr lang="en-US" altLang="zh-CN" dirty="0"/>
              <a:t> </a:t>
            </a:r>
            <a:r>
              <a:rPr lang="zh-CN" altLang="en-US" dirty="0"/>
              <a:t>鼓佬和文场乐师并排而坐，依然由鼓佬指挥。特点：  </a:t>
            </a:r>
            <a:r>
              <a:rPr lang="en-US" altLang="zh-CN" dirty="0"/>
              <a:t> </a:t>
            </a:r>
            <a:r>
              <a:rPr lang="zh-CN" altLang="en-US" dirty="0"/>
              <a:t>隐藏化： 使舞台画面更干净，让观众更专注于演员的表演。  </a:t>
            </a:r>
            <a:endParaRPr lang="en-US" altLang="zh-CN" dirty="0"/>
          </a:p>
          <a:p>
            <a:r>
              <a:rPr lang="zh-CN" altLang="en-US" dirty="0"/>
              <a:t>技术化： 开始使用麦克风、调音台等扩音设备，音效更可控，但也可能失去了一些传统音色的韵味。  </a:t>
            </a:r>
            <a:endParaRPr lang="en-US" altLang="zh-CN" dirty="0"/>
          </a:p>
          <a:p>
            <a:r>
              <a:rPr lang="zh-CN" altLang="en-US" dirty="0"/>
              <a:t>指挥方式变化： 鼓佬与演员的交流从直接的眼神、动作变为依靠监听音响和长期磨合形成的默契。</a:t>
            </a:r>
          </a:p>
        </p:txBody>
      </p:sp>
    </p:spTree>
    <p:extLst>
      <p:ext uri="{BB962C8B-B14F-4D97-AF65-F5344CB8AC3E}">
        <p14:creationId xmlns:p14="http://schemas.microsoft.com/office/powerpoint/2010/main" val="1622459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D23302-34F7-0206-BC13-4D2E8E721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当代多元化探索（近年来的新趋势）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A8A6F1-DC49-E807-80ED-3155EDB0C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在现代剧场的基础上，出现了许多创新的演出形式，场地和乐队位置也随之灵活多变。</a:t>
            </a:r>
          </a:p>
        </p:txBody>
      </p:sp>
    </p:spTree>
    <p:extLst>
      <p:ext uri="{BB962C8B-B14F-4D97-AF65-F5344CB8AC3E}">
        <p14:creationId xmlns:p14="http://schemas.microsoft.com/office/powerpoint/2010/main" val="522467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67406B-D348-9D50-FD9E-91B844F02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E72681-2D66-601E-7944-6C48B949A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演出场地类型：</a:t>
            </a:r>
            <a:endParaRPr lang="en-US" altLang="zh-CN" dirty="0"/>
          </a:p>
          <a:p>
            <a:r>
              <a:rPr lang="zh-CN" altLang="en-US" dirty="0"/>
              <a:t>重回小剧场： 在小型黑匣子剧场、茶馆、古戏楼里演出，追求观演距离的贴近和互动性的回归。</a:t>
            </a:r>
            <a:endParaRPr lang="en-US" altLang="zh-CN" dirty="0"/>
          </a:p>
          <a:p>
            <a:r>
              <a:rPr lang="zh-CN" altLang="en-US" dirty="0"/>
              <a:t>实景演出： 在旅游景点、古镇等地进行实景京剧表演。</a:t>
            </a:r>
            <a:endParaRPr lang="en-US" altLang="zh-CN" dirty="0"/>
          </a:p>
          <a:p>
            <a:r>
              <a:rPr lang="zh-CN" altLang="en-US" dirty="0"/>
              <a:t>非传统空间： 在美术馆、仓库、甚至街头进行实验性演出。</a:t>
            </a:r>
          </a:p>
        </p:txBody>
      </p:sp>
    </p:spTree>
    <p:extLst>
      <p:ext uri="{BB962C8B-B14F-4D97-AF65-F5344CB8AC3E}">
        <p14:creationId xmlns:p14="http://schemas.microsoft.com/office/powerpoint/2010/main" val="48788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4590AE-D52F-5711-49A7-E2CA5977C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DB2BDC-DD68-1281-874C-6B4676FE9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 台前演出特点：</a:t>
            </a:r>
            <a:endParaRPr lang="en-US" altLang="zh-CN" dirty="0"/>
          </a:p>
          <a:p>
            <a:r>
              <a:rPr lang="zh-CN" altLang="en-US" dirty="0"/>
              <a:t>打破第四堵墙： 演员会走下台与观众互动，甚至邀请观众上台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沉浸式体验： 观众可能跟随剧情在不同表演区域间移动。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</a:t>
            </a:r>
            <a:r>
              <a:rPr lang="zh-CN" altLang="en-US" dirty="0"/>
              <a:t>融合跨界： 与多媒体、舞蹈、现代音乐等艺术形式结合。</a:t>
            </a:r>
          </a:p>
        </p:txBody>
      </p:sp>
    </p:spTree>
    <p:extLst>
      <p:ext uri="{BB962C8B-B14F-4D97-AF65-F5344CB8AC3E}">
        <p14:creationId xmlns:p14="http://schemas.microsoft.com/office/powerpoint/2010/main" val="142956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E10087-8301-63F2-B57C-575C1354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F1A23B-A6C6-4AD2-9F01-CC708C1AD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乐队（“场面”）的位置与特点：</a:t>
            </a:r>
            <a:endParaRPr lang="en-US" altLang="zh-CN" dirty="0"/>
          </a:p>
          <a:p>
            <a:r>
              <a:rPr lang="zh-CN" altLang="en-US" dirty="0"/>
              <a:t>位置极其灵活： </a:t>
            </a:r>
            <a:endParaRPr lang="en-US" altLang="zh-CN" dirty="0"/>
          </a:p>
          <a:p>
            <a:r>
              <a:rPr lang="zh-CN" altLang="en-US" dirty="0"/>
              <a:t>回归传统： 在小剧场演出中，乐队可能再次被请回台上，成为视觉元素的一部分。  </a:t>
            </a:r>
            <a:endParaRPr lang="en-US" altLang="zh-CN" dirty="0"/>
          </a:p>
          <a:p>
            <a:r>
              <a:rPr lang="zh-CN" altLang="en-US" dirty="0"/>
              <a:t>分散布局： 乐师可能分布在舞台的不同角落，营造环绕声场。 </a:t>
            </a:r>
            <a:endParaRPr lang="en-US" altLang="zh-CN" dirty="0"/>
          </a:p>
          <a:p>
            <a:r>
              <a:rPr lang="zh-CN" altLang="en-US" dirty="0"/>
              <a:t>电子化： 部分音乐可能采用预录伴奏与现场乐队结合的方式。</a:t>
            </a:r>
            <a:endParaRPr lang="en-US" altLang="zh-CN" dirty="0"/>
          </a:p>
          <a:p>
            <a:r>
              <a:rPr lang="zh-CN" altLang="en-US" dirty="0"/>
              <a:t>特点：  位置不再有定规，完全服务于导演的创意和剧目的需要。 </a:t>
            </a:r>
            <a:endParaRPr lang="en-US" altLang="zh-CN"/>
          </a:p>
          <a:p>
            <a:r>
              <a:rPr lang="zh-CN" altLang="en-US"/>
              <a:t>传统</a:t>
            </a:r>
            <a:r>
              <a:rPr lang="zh-CN" altLang="en-US" dirty="0"/>
              <a:t>“坐镇中央”的形式成为一种有意为之的“复古”风格选择。</a:t>
            </a:r>
          </a:p>
        </p:txBody>
      </p:sp>
    </p:spTree>
    <p:extLst>
      <p:ext uri="{BB962C8B-B14F-4D97-AF65-F5344CB8AC3E}">
        <p14:creationId xmlns:p14="http://schemas.microsoft.com/office/powerpoint/2010/main" val="1721021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247672-04C8-D6F4-A3B7-96FCCD2AE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文场</a:t>
            </a:r>
            <a:r>
              <a:rPr lang="en-US" altLang="zh-CN" dirty="0"/>
              <a:t>——</a:t>
            </a:r>
            <a:r>
              <a:rPr lang="zh-CN" altLang="en-US"/>
              <a:t>诗意的管弦世界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9B027D7-BFAC-6EF2-DA94-33D0839A3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京胡</a:t>
            </a:r>
            <a:endParaRPr lang="en-US" altLang="zh-CN" dirty="0"/>
          </a:p>
          <a:p>
            <a:r>
              <a:rPr lang="zh-CN" altLang="en-US" dirty="0"/>
              <a:t>京二胡</a:t>
            </a:r>
            <a:endParaRPr lang="en-US" altLang="zh-CN" dirty="0"/>
          </a:p>
          <a:p>
            <a:r>
              <a:rPr lang="zh-CN" altLang="en-US" dirty="0"/>
              <a:t>月琴</a:t>
            </a:r>
            <a:endParaRPr lang="en-US" altLang="zh-CN" dirty="0"/>
          </a:p>
          <a:p>
            <a:r>
              <a:rPr lang="zh-CN" altLang="en-US" dirty="0"/>
              <a:t>三弦</a:t>
            </a:r>
            <a:endParaRPr lang="en-US" altLang="zh-CN" dirty="0"/>
          </a:p>
          <a:p>
            <a:r>
              <a:rPr lang="zh-CN" altLang="en-US" dirty="0"/>
              <a:t>笛子</a:t>
            </a:r>
            <a:endParaRPr lang="en-US" altLang="zh-CN" dirty="0"/>
          </a:p>
          <a:p>
            <a:r>
              <a:rPr lang="zh-CN" altLang="en-US" dirty="0"/>
              <a:t>唢呐</a:t>
            </a:r>
          </a:p>
        </p:txBody>
      </p:sp>
    </p:spTree>
    <p:extLst>
      <p:ext uri="{BB962C8B-B14F-4D97-AF65-F5344CB8AC3E}">
        <p14:creationId xmlns:p14="http://schemas.microsoft.com/office/powerpoint/2010/main" val="853114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58146-DB7D-2CBC-0C5F-B2B3567B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月琴</a:t>
            </a:r>
          </a:p>
        </p:txBody>
      </p:sp>
      <p:pic>
        <p:nvPicPr>
          <p:cNvPr id="5" name="内容占位符 4" descr="墙上的吉他&#10;&#10;AI 生成的内容可能不正确。">
            <a:extLst>
              <a:ext uri="{FF2B5EF4-FFF2-40B4-BE49-F238E27FC236}">
                <a16:creationId xmlns:a16="http://schemas.microsoft.com/office/drawing/2014/main" id="{114C5B7C-97C9-167A-4D9F-A0A3145D4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46" y="1506658"/>
            <a:ext cx="2878920" cy="4333859"/>
          </a:xfrm>
        </p:spPr>
      </p:pic>
    </p:spTree>
    <p:extLst>
      <p:ext uri="{BB962C8B-B14F-4D97-AF65-F5344CB8AC3E}">
        <p14:creationId xmlns:p14="http://schemas.microsoft.com/office/powerpoint/2010/main" val="4028530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35465C-4870-AF43-A2B5-39104432A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99247B-784F-03AF-9613-1FA0F7781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月琴可用于独奏、器乐合奏和为歌舞、戏曲、说唱音乐伴奏。</a:t>
            </a:r>
            <a:endParaRPr lang="en-US" altLang="zh-C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它是京剧、评剧、豫剧、楚剧、锡剧、桂剧和台湾歌仔戏等戏剧的伴奏乐器。在京剧文场中，月琴和京胡、三弦合称三大件（后来，梅兰芳引入了京二胡，成为四大件了）。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728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AE4078-CF58-7FC1-85B2-BAC488B19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音色特点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D5939C-20DA-82CB-291F-FAC7E6FCA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明亮清脆的音色：月琴音色清亮且富有穿透力，能突出京剧音乐的“刚劲”与“棱角”，在文戏中则能烘托轻快或俏皮的氛围（如</a:t>
            </a:r>
            <a:r>
              <a:rPr lang="en-US" altLang="zh-CN" dirty="0"/>
              <a:t>《</a:t>
            </a:r>
            <a:r>
              <a:rPr lang="zh-CN" altLang="en-US" dirty="0"/>
              <a:t>红娘</a:t>
            </a:r>
            <a:r>
              <a:rPr lang="en-US" altLang="zh-CN" dirty="0"/>
              <a:t>》</a:t>
            </a:r>
            <a:r>
              <a:rPr lang="zh-CN" altLang="en-US" dirty="0"/>
              <a:t>中的活泼唱段）。</a:t>
            </a:r>
          </a:p>
        </p:txBody>
      </p:sp>
    </p:spTree>
    <p:extLst>
      <p:ext uri="{BB962C8B-B14F-4D97-AF65-F5344CB8AC3E}">
        <p14:creationId xmlns:p14="http://schemas.microsoft.com/office/powerpoint/2010/main" val="27975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53F92F-37EC-58AD-0224-7C0F9379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场面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FDDE4F-F469-2B64-3A13-424364E95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传统戏曲乐队的的统称。文戏以乐伴，武戏以击节。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掌握全剧节奏与情感基调。</a:t>
            </a:r>
          </a:p>
        </p:txBody>
      </p:sp>
    </p:spTree>
    <p:extLst>
      <p:ext uri="{BB962C8B-B14F-4D97-AF65-F5344CB8AC3E}">
        <p14:creationId xmlns:p14="http://schemas.microsoft.com/office/powerpoint/2010/main" val="3992069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C744D1-E0CD-6193-62F0-72FAFA14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31F3BC-DA21-5EDB-8A2E-1DA82F2D8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主旋律的强化：常与京胡同步演奏骨干音，尤其在</a:t>
            </a:r>
            <a:r>
              <a:rPr lang="en-US" altLang="zh-CN" dirty="0"/>
              <a:t>【</a:t>
            </a:r>
            <a:r>
              <a:rPr lang="zh-CN" altLang="en-US" dirty="0"/>
              <a:t>西皮</a:t>
            </a:r>
            <a:r>
              <a:rPr lang="en-US" altLang="zh-CN" dirty="0"/>
              <a:t>】【</a:t>
            </a:r>
            <a:r>
              <a:rPr lang="zh-CN" altLang="en-US" dirty="0"/>
              <a:t>二黄</a:t>
            </a:r>
            <a:r>
              <a:rPr lang="en-US" altLang="zh-CN" dirty="0"/>
              <a:t>】</a:t>
            </a:r>
            <a:r>
              <a:rPr lang="zh-CN" altLang="en-US" dirty="0"/>
              <a:t>等板式中，确保旋律清晰稳定（如</a:t>
            </a:r>
            <a:r>
              <a:rPr lang="en-US" altLang="zh-CN" dirty="0"/>
              <a:t>《</a:t>
            </a:r>
            <a:r>
              <a:rPr lang="zh-CN" altLang="en-US" dirty="0"/>
              <a:t>空城计</a:t>
            </a:r>
            <a:r>
              <a:rPr lang="en-US" altLang="zh-CN" dirty="0"/>
              <a:t>》</a:t>
            </a:r>
            <a:r>
              <a:rPr lang="zh-CN" altLang="en-US" dirty="0"/>
              <a:t>诸葛亮的唱段）。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加花装饰：通过“搂、揉、滑”等技法加入装饰音，填补京胡的长音空隙，使旋律更灵动（如</a:t>
            </a:r>
            <a:r>
              <a:rPr lang="en-US" altLang="zh-CN" dirty="0"/>
              <a:t>《</a:t>
            </a:r>
            <a:r>
              <a:rPr lang="zh-CN" altLang="en-US" dirty="0"/>
              <a:t>贵妃醉酒</a:t>
            </a:r>
            <a:r>
              <a:rPr lang="en-US" altLang="zh-CN" dirty="0"/>
              <a:t>》</a:t>
            </a:r>
            <a:r>
              <a:rPr lang="zh-CN" altLang="en-US" dirty="0"/>
              <a:t>的婉转拖腔）。</a:t>
            </a:r>
          </a:p>
        </p:txBody>
      </p:sp>
    </p:spTree>
    <p:extLst>
      <p:ext uri="{BB962C8B-B14F-4D97-AF65-F5344CB8AC3E}">
        <p14:creationId xmlns:p14="http://schemas.microsoft.com/office/powerpoint/2010/main" val="2044719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FD529B-73C8-1583-D7F0-D5BC1C25F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E42BEF-9F72-38DF-BD1B-537E00F02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颗粒性节奏支撑：弹拨的颗粒感强化板眼结构，尤其在</a:t>
            </a:r>
            <a:r>
              <a:rPr lang="en-US" altLang="zh-CN" dirty="0"/>
              <a:t>【</a:t>
            </a:r>
            <a:r>
              <a:rPr lang="zh-CN" altLang="en-US" dirty="0"/>
              <a:t>快板</a:t>
            </a:r>
            <a:r>
              <a:rPr lang="en-US" altLang="zh-CN" dirty="0"/>
              <a:t>】【</a:t>
            </a:r>
            <a:r>
              <a:rPr lang="zh-CN" altLang="en-US" dirty="0"/>
              <a:t>流水板</a:t>
            </a:r>
            <a:r>
              <a:rPr lang="en-US" altLang="zh-CN" dirty="0"/>
              <a:t>】</a:t>
            </a:r>
            <a:r>
              <a:rPr lang="zh-CN" altLang="en-US" dirty="0"/>
              <a:t>中，与司鼓的“板”紧密配合，推动剧情张力（如</a:t>
            </a:r>
            <a:r>
              <a:rPr lang="en-US" altLang="zh-CN" dirty="0"/>
              <a:t>《</a:t>
            </a:r>
            <a:r>
              <a:rPr lang="zh-CN" altLang="en-US" dirty="0"/>
              <a:t>三岔口</a:t>
            </a:r>
            <a:r>
              <a:rPr lang="en-US" altLang="zh-CN" dirty="0"/>
              <a:t>》</a:t>
            </a:r>
            <a:r>
              <a:rPr lang="zh-CN" altLang="en-US" dirty="0"/>
              <a:t>的武打伴奏）。</a:t>
            </a:r>
            <a:endParaRPr lang="en-US" altLang="zh-CN" dirty="0"/>
          </a:p>
          <a:p>
            <a:r>
              <a:rPr lang="zh-CN" altLang="en-US" dirty="0"/>
              <a:t>弹性处理：根据演员气息灵活调整节奏密度，如遇演员即兴发挥，月琴可临时简化或加花以配合。</a:t>
            </a:r>
          </a:p>
        </p:txBody>
      </p:sp>
    </p:spTree>
    <p:extLst>
      <p:ext uri="{BB962C8B-B14F-4D97-AF65-F5344CB8AC3E}">
        <p14:creationId xmlns:p14="http://schemas.microsoft.com/office/powerpoint/2010/main" val="1110404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7F8FF0-4527-C5B1-B2D3-33775C99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唢呐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31E6AB-D19C-2AF7-B9B2-6F6965BC9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唢呐在京剧伴奏中，其作用主要体现在烘托特定场景氛围、强化戏剧冲突、配合程式化表演等方面</a:t>
            </a:r>
          </a:p>
        </p:txBody>
      </p:sp>
    </p:spTree>
    <p:extLst>
      <p:ext uri="{BB962C8B-B14F-4D97-AF65-F5344CB8AC3E}">
        <p14:creationId xmlns:p14="http://schemas.microsoft.com/office/powerpoint/2010/main" val="3995434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1BE3F-50EA-EE8F-0C00-FCCDD777C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F428C6-C53A-9E1D-A888-EDF4E740F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/>
              <a:t>高亢嘹亮，穿透力强：唢呐音色极具爆发力和感染力，适合表现宏大、悲壮或激烈的场景（如战场厮杀、法场行刑）。</a:t>
            </a:r>
            <a:endParaRPr lang="en-US" altLang="zh-CN" sz="3200" dirty="0"/>
          </a:p>
          <a:p>
            <a:endParaRPr lang="en-US" altLang="zh-CN" sz="3200" dirty="0"/>
          </a:p>
          <a:p>
            <a:r>
              <a:rPr lang="zh-CN" altLang="en-US" sz="3200" dirty="0"/>
              <a:t>民间性与仪式感：唢呐源于民间，常被用于模仿婚丧嫁娶、行军列队等生活化场景，增强戏剧的写实性与民俗色彩（如</a:t>
            </a:r>
            <a:r>
              <a:rPr lang="en-US" altLang="zh-CN" sz="3200" dirty="0"/>
              <a:t>《</a:t>
            </a:r>
            <a:r>
              <a:rPr lang="zh-CN" altLang="en-US" sz="3200" dirty="0"/>
              <a:t>龙凤呈祥</a:t>
            </a:r>
            <a:r>
              <a:rPr lang="en-US" altLang="zh-CN" sz="3200" dirty="0"/>
              <a:t>》</a:t>
            </a:r>
            <a:r>
              <a:rPr lang="zh-CN" altLang="en-US" sz="3200" dirty="0"/>
              <a:t>中的婚庆场面）。</a:t>
            </a:r>
          </a:p>
        </p:txBody>
      </p:sp>
    </p:spTree>
    <p:extLst>
      <p:ext uri="{BB962C8B-B14F-4D97-AF65-F5344CB8AC3E}">
        <p14:creationId xmlns:p14="http://schemas.microsoft.com/office/powerpoint/2010/main" val="1675787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7108C9-1E49-0B53-AC5D-FE4F903ED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0551B0-DFC1-468B-47E6-EE42DBE7B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武戏的“战斗号角”：在武打戏中，唢呐吹奏急促的曲牌（如</a:t>
            </a:r>
            <a:r>
              <a:rPr lang="en-US" altLang="zh-CN" dirty="0"/>
              <a:t>【</a:t>
            </a:r>
            <a:r>
              <a:rPr lang="zh-CN" altLang="en-US" dirty="0"/>
              <a:t>急三枪</a:t>
            </a:r>
            <a:r>
              <a:rPr lang="en-US" altLang="zh-CN" dirty="0"/>
              <a:t>】【</a:t>
            </a:r>
            <a:r>
              <a:rPr lang="zh-CN" altLang="en-US" dirty="0"/>
              <a:t>将军令</a:t>
            </a:r>
            <a:r>
              <a:rPr lang="en-US" altLang="zh-CN" dirty="0"/>
              <a:t>】</a:t>
            </a:r>
            <a:r>
              <a:rPr lang="zh-CN" altLang="en-US" dirty="0"/>
              <a:t>），模拟战马嘶鸣、金戈交击的声响，强化战斗的紧张感（如</a:t>
            </a:r>
            <a:r>
              <a:rPr lang="en-US" altLang="zh-CN" dirty="0"/>
              <a:t>《</a:t>
            </a:r>
            <a:r>
              <a:rPr lang="zh-CN" altLang="en-US" dirty="0"/>
              <a:t>挑滑车</a:t>
            </a:r>
            <a:r>
              <a:rPr lang="en-US" altLang="zh-CN" dirty="0"/>
              <a:t>》</a:t>
            </a:r>
            <a:r>
              <a:rPr lang="zh-CN" altLang="en-US" dirty="0"/>
              <a:t>中的高宠冲阵）。</a:t>
            </a:r>
            <a:endParaRPr lang="en-US" altLang="zh-CN" dirty="0"/>
          </a:p>
          <a:p>
            <a:r>
              <a:rPr lang="en-US" altLang="zh-CN" dirty="0"/>
              <a:t>-</a:t>
            </a:r>
            <a:r>
              <a:rPr lang="zh-CN" altLang="en-US" dirty="0"/>
              <a:t>仪式与队列伴奏：用于发兵、升堂、迎宾等程式化场景，配合龙套演员的队列动作（如</a:t>
            </a:r>
            <a:r>
              <a:rPr lang="en-US" altLang="zh-CN" dirty="0"/>
              <a:t>《</a:t>
            </a:r>
            <a:r>
              <a:rPr lang="zh-CN" altLang="en-US" dirty="0"/>
              <a:t>群英会</a:t>
            </a:r>
            <a:r>
              <a:rPr lang="en-US" altLang="zh-CN" dirty="0"/>
              <a:t>》</a:t>
            </a:r>
            <a:r>
              <a:rPr lang="zh-CN" altLang="en-US" dirty="0"/>
              <a:t>中周瑜点将时的</a:t>
            </a:r>
            <a:r>
              <a:rPr lang="en-US" altLang="zh-CN" dirty="0"/>
              <a:t>【</a:t>
            </a:r>
            <a:r>
              <a:rPr lang="zh-CN" altLang="en-US" dirty="0"/>
              <a:t>水龙吟</a:t>
            </a:r>
            <a:r>
              <a:rPr lang="en-US" altLang="zh-CN" dirty="0"/>
              <a:t>】</a:t>
            </a:r>
            <a:r>
              <a:rPr lang="zh-CN" altLang="en-US" dirty="0"/>
              <a:t>曲牌）。</a:t>
            </a:r>
            <a:endParaRPr lang="en-US" altLang="zh-CN" dirty="0"/>
          </a:p>
          <a:p>
            <a:r>
              <a:rPr lang="zh-CN" altLang="en-US" dirty="0"/>
              <a:t>悲情与死亡意象：低沉悲怆的唢呐曲调（如</a:t>
            </a:r>
            <a:r>
              <a:rPr lang="en-US" altLang="zh-CN" dirty="0"/>
              <a:t>【</a:t>
            </a:r>
            <a:r>
              <a:rPr lang="zh-CN" altLang="en-US" dirty="0"/>
              <a:t>哭皇天</a:t>
            </a:r>
            <a:r>
              <a:rPr lang="en-US" altLang="zh-CN" dirty="0"/>
              <a:t>】</a:t>
            </a:r>
            <a:r>
              <a:rPr lang="zh-CN" altLang="en-US" dirty="0"/>
              <a:t>）常伴随刑场、诀别等悲剧情节（如</a:t>
            </a:r>
            <a:r>
              <a:rPr lang="en-US" altLang="zh-CN" dirty="0"/>
              <a:t>《</a:t>
            </a:r>
            <a:r>
              <a:rPr lang="zh-CN" altLang="en-US" dirty="0"/>
              <a:t>李慧娘</a:t>
            </a:r>
            <a:r>
              <a:rPr lang="en-US" altLang="zh-CN" dirty="0"/>
              <a:t>》</a:t>
            </a:r>
            <a:r>
              <a:rPr lang="zh-CN" altLang="en-US" dirty="0"/>
              <a:t>中的鬼魂哀鸣）</a:t>
            </a:r>
          </a:p>
        </p:txBody>
      </p:sp>
    </p:spTree>
    <p:extLst>
      <p:ext uri="{BB962C8B-B14F-4D97-AF65-F5344CB8AC3E}">
        <p14:creationId xmlns:p14="http://schemas.microsoft.com/office/powerpoint/2010/main" val="2643315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063595-4F91-ECF6-8D8B-30787632E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134547-DEA0-2EC9-229F-62CE4A0AA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固定曲牌的“标签化”使用：</a:t>
            </a:r>
            <a:endParaRPr lang="en-US" altLang="zh-CN" dirty="0"/>
          </a:p>
          <a:p>
            <a:r>
              <a:rPr lang="zh-CN" altLang="en-US" dirty="0"/>
              <a:t>  </a:t>
            </a:r>
            <a:r>
              <a:rPr lang="en-US" altLang="zh-CN" dirty="0"/>
              <a:t>【</a:t>
            </a:r>
            <a:r>
              <a:rPr lang="zh-CN" altLang="en-US" dirty="0"/>
              <a:t>大开门</a:t>
            </a:r>
            <a:r>
              <a:rPr lang="en-US" altLang="zh-CN" dirty="0"/>
              <a:t>】</a:t>
            </a:r>
            <a:r>
              <a:rPr lang="zh-CN" altLang="en-US" dirty="0"/>
              <a:t>：用于帝王出场、升堂等庄严场合；</a:t>
            </a:r>
            <a:endParaRPr lang="en-US" altLang="zh-CN" dirty="0"/>
          </a:p>
          <a:p>
            <a:r>
              <a:rPr lang="zh-CN" altLang="en-US" dirty="0"/>
              <a:t>  </a:t>
            </a:r>
            <a:r>
              <a:rPr lang="en-US" altLang="zh-CN" dirty="0"/>
              <a:t>【</a:t>
            </a:r>
            <a:r>
              <a:rPr lang="zh-CN" altLang="en-US" dirty="0"/>
              <a:t>柳青娘</a:t>
            </a:r>
            <a:r>
              <a:rPr lang="en-US" altLang="zh-CN" dirty="0"/>
              <a:t>】</a:t>
            </a:r>
            <a:r>
              <a:rPr lang="zh-CN" altLang="en-US" dirty="0"/>
              <a:t>：配合武生或花脸的亮相动作；</a:t>
            </a:r>
            <a:endParaRPr lang="en-US" altLang="zh-CN" dirty="0"/>
          </a:p>
          <a:p>
            <a:r>
              <a:rPr lang="zh-CN" altLang="en-US" dirty="0"/>
              <a:t> </a:t>
            </a:r>
            <a:r>
              <a:rPr lang="en-US" altLang="zh-CN" dirty="0"/>
              <a:t>【</a:t>
            </a:r>
            <a:r>
              <a:rPr lang="zh-CN" altLang="en-US" dirty="0"/>
              <a:t>尾声</a:t>
            </a:r>
            <a:r>
              <a:rPr lang="en-US" altLang="zh-CN" dirty="0"/>
              <a:t>】</a:t>
            </a:r>
            <a:r>
              <a:rPr lang="zh-CN" altLang="en-US" dirty="0"/>
              <a:t>：标志一场戏的结束，引导观众情绪收束。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灵活变奏与节奏掌控：根据剧情需要调整演奏速度与力度，如</a:t>
            </a:r>
            <a:r>
              <a:rPr lang="en-US" altLang="zh-CN" dirty="0"/>
              <a:t>【</a:t>
            </a:r>
            <a:r>
              <a:rPr lang="zh-CN" altLang="en-US" dirty="0"/>
              <a:t>风入松</a:t>
            </a:r>
            <a:r>
              <a:rPr lang="en-US" altLang="zh-CN" dirty="0"/>
              <a:t>】</a:t>
            </a:r>
            <a:r>
              <a:rPr lang="zh-CN" altLang="en-US" dirty="0"/>
              <a:t>既可表现轻松行进，也可渲染紧急行军。</a:t>
            </a:r>
          </a:p>
        </p:txBody>
      </p:sp>
    </p:spTree>
    <p:extLst>
      <p:ext uri="{BB962C8B-B14F-4D97-AF65-F5344CB8AC3E}">
        <p14:creationId xmlns:p14="http://schemas.microsoft.com/office/powerpoint/2010/main" val="526403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CA744-BAD3-7126-5F14-C38A81DC3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11304B-4BD4-0446-73E1-3FF9C1D83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动作节奏的强化：唢呐的强拍重音与演员的“亮相”“云手”等身段动作精准配合，突出表演的雕塑感。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唱腔的衔接与过渡：在演员唱腔间歇或换场时，唢呐演奏填补空白，维持戏剧节奏的连贯性（如</a:t>
            </a:r>
            <a:r>
              <a:rPr lang="en-US" altLang="zh-CN" dirty="0"/>
              <a:t>《</a:t>
            </a:r>
            <a:r>
              <a:rPr lang="zh-CN" altLang="en-US" dirty="0"/>
              <a:t>霸王别姬</a:t>
            </a:r>
            <a:r>
              <a:rPr lang="en-US" altLang="zh-CN" dirty="0"/>
              <a:t>》</a:t>
            </a:r>
            <a:r>
              <a:rPr lang="zh-CN" altLang="en-US" dirty="0"/>
              <a:t>中项羽悲歌前后的唢呐穿插）。</a:t>
            </a:r>
          </a:p>
        </p:txBody>
      </p:sp>
    </p:spTree>
    <p:extLst>
      <p:ext uri="{BB962C8B-B14F-4D97-AF65-F5344CB8AC3E}">
        <p14:creationId xmlns:p14="http://schemas.microsoft.com/office/powerpoint/2010/main" val="690134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D9D290-ED35-048F-B7B5-5C152DEA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3C89325-38A3-A588-38A6-B5AB3BD08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“画外音”式表现：唢呐常模拟非舞台现实存在的声音（如风声、鬼哭），拓展戏剧的想象空间。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音色对比与平衡：在文戏为主的乐队（京胡、月琴、三弦）中，唢呐的加入可瞬间提升音响张力，形成强烈的情绪反差。</a:t>
            </a:r>
          </a:p>
        </p:txBody>
      </p:sp>
    </p:spTree>
    <p:extLst>
      <p:ext uri="{BB962C8B-B14F-4D97-AF65-F5344CB8AC3E}">
        <p14:creationId xmlns:p14="http://schemas.microsoft.com/office/powerpoint/2010/main" val="2629698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CAEEB1-7CB3-C13F-6519-B2227954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京胡</a:t>
            </a:r>
          </a:p>
        </p:txBody>
      </p:sp>
      <p:pic>
        <p:nvPicPr>
          <p:cNvPr id="5" name="内容占位符 4" descr="图片包含 游戏机&#10;&#10;AI 生成的内容可能不正确。">
            <a:extLst>
              <a:ext uri="{FF2B5EF4-FFF2-40B4-BE49-F238E27FC236}">
                <a16:creationId xmlns:a16="http://schemas.microsoft.com/office/drawing/2014/main" id="{94060857-6917-0F53-1703-DB02303AA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71" y="807708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06641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4A6BAF-F5C2-7A6A-E3F6-8DB808F94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96DF2B-7894-A416-ED69-EEFB98C7F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京胡在京剧伴奏中居于核心地位，是连接唱腔与乐队的“灵魂乐器”。其运用方式兼具规范性与灵活性。</a:t>
            </a:r>
          </a:p>
        </p:txBody>
      </p:sp>
    </p:spTree>
    <p:extLst>
      <p:ext uri="{BB962C8B-B14F-4D97-AF65-F5344CB8AC3E}">
        <p14:creationId xmlns:p14="http://schemas.microsoft.com/office/powerpoint/2010/main" val="334390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AE6736-435D-D5F1-D4FB-DA62D27EE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传统时期（清代至民国初年）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FE0389-36E5-7674-B34D-BF3F5412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dirty="0"/>
              <a:t>演出场地多为开放或半开放式的戏台，演员与观众距离近，互动性强。</a:t>
            </a:r>
            <a:endParaRPr lang="en-US" altLang="zh-CN" sz="2000" dirty="0"/>
          </a:p>
          <a:p>
            <a:r>
              <a:rPr lang="zh-CN" altLang="en-US" dirty="0"/>
              <a:t>演出场地类型：</a:t>
            </a:r>
            <a:endParaRPr lang="en-US" altLang="zh-CN" dirty="0"/>
          </a:p>
          <a:p>
            <a:r>
              <a:rPr lang="zh-CN" altLang="en-US" dirty="0"/>
              <a:t> 庙台</a:t>
            </a:r>
            <a:r>
              <a:rPr lang="en-US" altLang="zh-CN" dirty="0"/>
              <a:t>/</a:t>
            </a:r>
            <a:r>
              <a:rPr lang="zh-CN" altLang="en-US" dirty="0"/>
              <a:t>祠堂台</a:t>
            </a:r>
            <a:r>
              <a:rPr lang="zh-CN" altLang="en-US" sz="2000" dirty="0"/>
              <a:t>： 建于寺庙、祠堂内，通常面对广场，观众三面或四面围观。</a:t>
            </a:r>
            <a:endParaRPr lang="en-US" altLang="zh-CN" sz="2000" dirty="0"/>
          </a:p>
          <a:p>
            <a:r>
              <a:rPr lang="zh-CN" altLang="en-US" dirty="0"/>
              <a:t>酒楼茶馆戏园： </a:t>
            </a:r>
            <a:r>
              <a:rPr lang="zh-CN" altLang="en-US" sz="2000" dirty="0"/>
              <a:t>清代中后期开始盛行。戏台位于厅堂一端，观众围坐八仙桌看戏，可以喝茶、吃点心、聊天，气氛热烈。</a:t>
            </a:r>
            <a:endParaRPr lang="en-US" altLang="zh-CN" sz="2000" dirty="0"/>
          </a:p>
          <a:p>
            <a:r>
              <a:rPr lang="en-US" altLang="zh-CN"/>
              <a:t> </a:t>
            </a:r>
            <a:r>
              <a:rPr lang="zh-CN" altLang="en-US" dirty="0"/>
              <a:t>宫廷戏台： </a:t>
            </a:r>
            <a:r>
              <a:rPr lang="zh-CN" altLang="en-US" sz="2000" dirty="0"/>
              <a:t>如故宫的畅音阁、颐和园的德和园大戏楼。这类戏台规模宏大，分为三层（福、禄、寿台），机关布景复杂，专为皇室庆典演出。</a:t>
            </a:r>
          </a:p>
        </p:txBody>
      </p:sp>
    </p:spTree>
    <p:extLst>
      <p:ext uri="{BB962C8B-B14F-4D97-AF65-F5344CB8AC3E}">
        <p14:creationId xmlns:p14="http://schemas.microsoft.com/office/powerpoint/2010/main" val="15670111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46E935-9A24-D5E3-AEC6-26243844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0852"/>
          </a:xfrm>
        </p:spPr>
        <p:txBody>
          <a:bodyPr/>
          <a:lstStyle/>
          <a:p>
            <a:r>
              <a:rPr lang="zh-CN" altLang="en-US" dirty="0"/>
              <a:t>京胡的特点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03AC5E-1CF1-7845-87CE-CA83A5F8F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5978"/>
            <a:ext cx="10515600" cy="4790985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/>
              <a:t>唱腔的“血肉化”呈现：京胡以单旋律线条直接跟随演员唱腔配合，通过滑音、揉弦等技法模拟人声的抑扬顿挫，使器乐与人声高度融合（如</a:t>
            </a:r>
            <a:r>
              <a:rPr lang="en-US" altLang="zh-CN" dirty="0"/>
              <a:t>《</a:t>
            </a:r>
            <a:r>
              <a:rPr lang="zh-CN" altLang="en-US" dirty="0"/>
              <a:t>贵妃醉酒</a:t>
            </a:r>
            <a:r>
              <a:rPr lang="en-US" altLang="zh-CN" dirty="0"/>
              <a:t>》</a:t>
            </a:r>
            <a:r>
              <a:rPr lang="zh-CN" altLang="en-US" dirty="0"/>
              <a:t>中杨玉环的婉转唱腔）。</a:t>
            </a:r>
            <a:endParaRPr lang="en-US" altLang="zh-CN" dirty="0"/>
          </a:p>
          <a:p>
            <a:r>
              <a:rPr lang="zh-CN" altLang="en-US" dirty="0"/>
              <a:t>板式转换的指挥者：通过“过门”演奏提示板式变化（如</a:t>
            </a:r>
            <a:r>
              <a:rPr lang="en-US" altLang="zh-CN" dirty="0"/>
              <a:t>【</a:t>
            </a:r>
            <a:r>
              <a:rPr lang="zh-CN" altLang="en-US" dirty="0"/>
              <a:t>慢板</a:t>
            </a:r>
            <a:r>
              <a:rPr lang="en-US" altLang="zh-CN" dirty="0"/>
              <a:t>】</a:t>
            </a:r>
            <a:r>
              <a:rPr lang="zh-CN" altLang="en-US" dirty="0"/>
              <a:t>转</a:t>
            </a:r>
            <a:r>
              <a:rPr lang="en-US" altLang="zh-CN" dirty="0"/>
              <a:t>【</a:t>
            </a:r>
            <a:r>
              <a:rPr lang="zh-CN" altLang="en-US" dirty="0"/>
              <a:t>原板</a:t>
            </a:r>
            <a:r>
              <a:rPr lang="en-US" altLang="zh-CN" dirty="0"/>
              <a:t>】</a:t>
            </a:r>
            <a:r>
              <a:rPr lang="zh-CN" altLang="en-US" dirty="0"/>
              <a:t>），引导乐队与演员进入新的节奏框架。</a:t>
            </a:r>
            <a:endParaRPr lang="en-US" altLang="zh-CN" dirty="0"/>
          </a:p>
          <a:p>
            <a:r>
              <a:rPr lang="zh-CN" altLang="en-US" dirty="0"/>
              <a:t>流派风格的塑造者：不同流派对京胡的技法要求迥异：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梅派：音色圆润，多用连贯的长弓，突出华丽（如</a:t>
            </a:r>
            <a:r>
              <a:rPr lang="en-US" altLang="zh-CN" dirty="0"/>
              <a:t>《</a:t>
            </a:r>
            <a:r>
              <a:rPr lang="zh-CN" altLang="en-US" dirty="0"/>
              <a:t>霸王别姬</a:t>
            </a:r>
            <a:r>
              <a:rPr lang="en-US" altLang="zh-CN" dirty="0"/>
              <a:t>》</a:t>
            </a:r>
            <a:r>
              <a:rPr lang="zh-CN" altLang="en-US" dirty="0"/>
              <a:t>虞姬唱段）；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程派：强调顿挫感，善用短促弓法配合幽咽唱腔（如</a:t>
            </a:r>
            <a:r>
              <a:rPr lang="en-US" altLang="zh-CN" dirty="0"/>
              <a:t>《</a:t>
            </a:r>
            <a:r>
              <a:rPr lang="zh-CN" altLang="en-US" dirty="0"/>
              <a:t>锁麟囊</a:t>
            </a:r>
            <a:r>
              <a:rPr lang="en-US" altLang="zh-CN" dirty="0"/>
              <a:t>》</a:t>
            </a:r>
            <a:r>
              <a:rPr lang="zh-CN" altLang="en-US" dirty="0"/>
              <a:t>的“春秋亭”选段）；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麒派：弓法刚劲，突出棱角分明的力度变化（如</a:t>
            </a:r>
            <a:r>
              <a:rPr lang="en-US" altLang="zh-CN" dirty="0"/>
              <a:t>《</a:t>
            </a:r>
            <a:r>
              <a:rPr lang="zh-CN" altLang="en-US" dirty="0"/>
              <a:t>徐策跑城</a:t>
            </a:r>
            <a:r>
              <a:rPr lang="en-US" altLang="zh-CN" dirty="0"/>
              <a:t>》</a:t>
            </a:r>
            <a:r>
              <a:rPr lang="zh-CN" altLang="en-US" dirty="0"/>
              <a:t>的疾速运弓）。</a:t>
            </a:r>
          </a:p>
        </p:txBody>
      </p:sp>
    </p:spTree>
    <p:extLst>
      <p:ext uri="{BB962C8B-B14F-4D97-AF65-F5344CB8AC3E}">
        <p14:creationId xmlns:p14="http://schemas.microsoft.com/office/powerpoint/2010/main" val="2022225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9CB87-6A91-CA72-2B10-B5766CEF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音色特质与情感表达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A1FCCD-6F6B-3335-E77F-DA531AE64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金属质感的穿透力：京胡使用钢弦与蛇皮共鸣，音色高亢尖锐，能在锣鼓声中清晰凸显旋律，尤其适合表现激昂情绪（如</a:t>
            </a:r>
            <a:r>
              <a:rPr lang="en-US" altLang="zh-CN" dirty="0"/>
              <a:t>《</a:t>
            </a:r>
            <a:r>
              <a:rPr lang="zh-CN" altLang="en-US" dirty="0"/>
              <a:t>战太平</a:t>
            </a:r>
            <a:r>
              <a:rPr lang="en-US" altLang="zh-CN" dirty="0"/>
              <a:t>》</a:t>
            </a:r>
            <a:r>
              <a:rPr lang="zh-CN" altLang="en-US" dirty="0"/>
              <a:t>中花云就义的悲壮唱段）。</a:t>
            </a:r>
            <a:endParaRPr lang="en-US" altLang="zh-CN" dirty="0"/>
          </a:p>
          <a:p>
            <a:r>
              <a:rPr lang="zh-CN" altLang="en-US" dirty="0"/>
              <a:t>虚实结合的“腔化”处理： 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实音：强奏时展现戏剧张力； 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虚音：弱奏时以泛音营造空灵感（如</a:t>
            </a:r>
            <a:r>
              <a:rPr lang="en-US" altLang="zh-CN" dirty="0"/>
              <a:t>《</a:t>
            </a:r>
            <a:r>
              <a:rPr lang="zh-CN" altLang="en-US" dirty="0"/>
              <a:t>捉放曹</a:t>
            </a:r>
            <a:r>
              <a:rPr lang="en-US" altLang="zh-CN" dirty="0"/>
              <a:t>》</a:t>
            </a:r>
            <a:r>
              <a:rPr lang="zh-CN" altLang="en-US" dirty="0"/>
              <a:t>中陈宫的忧郁独白）。</a:t>
            </a:r>
          </a:p>
        </p:txBody>
      </p:sp>
    </p:spTree>
    <p:extLst>
      <p:ext uri="{BB962C8B-B14F-4D97-AF65-F5344CB8AC3E}">
        <p14:creationId xmlns:p14="http://schemas.microsoft.com/office/powerpoint/2010/main" val="15558595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8A4E62-DE25-BA7E-9965-A174D2345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与演员的互动技巧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BD21A9-2938-D9E5-4E45-B8A203CC7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“托腔保调”的即兴性</a:t>
            </a:r>
            <a:endParaRPr lang="en-US" altLang="zh-CN" dirty="0"/>
          </a:p>
          <a:p>
            <a:r>
              <a:rPr lang="zh-CN" altLang="en-US" dirty="0"/>
              <a:t>托腔：在演员拖腔时，京胡以密集音符填补空隙（如</a:t>
            </a:r>
            <a:r>
              <a:rPr lang="en-US" altLang="zh-CN" dirty="0"/>
              <a:t>《</a:t>
            </a:r>
            <a:r>
              <a:rPr lang="zh-CN" altLang="en-US" dirty="0"/>
              <a:t>四郎探母</a:t>
            </a:r>
            <a:r>
              <a:rPr lang="en-US" altLang="zh-CN" dirty="0"/>
              <a:t>》</a:t>
            </a:r>
            <a:r>
              <a:rPr lang="zh-CN" altLang="en-US" dirty="0"/>
              <a:t>中杨延辉的“叫小番”高腔）；  </a:t>
            </a:r>
            <a:endParaRPr lang="en-US" altLang="zh-CN" dirty="0"/>
          </a:p>
          <a:p>
            <a:r>
              <a:rPr lang="zh-CN" altLang="en-US" dirty="0"/>
              <a:t>保调：当演员音准偏移时，京胡通过调整把位暗中“校正”，维持调性稳定。</a:t>
            </a:r>
            <a:endParaRPr lang="en-US" altLang="zh-CN" dirty="0"/>
          </a:p>
          <a:p>
            <a:r>
              <a:rPr lang="zh-CN" altLang="en-US" dirty="0"/>
              <a:t>气息同步化：琴师需预判演员换气点，在“气口”处设计过门，形成“唱</a:t>
            </a:r>
            <a:r>
              <a:rPr lang="en-US" altLang="zh-CN" dirty="0"/>
              <a:t>—</a:t>
            </a:r>
            <a:r>
              <a:rPr lang="zh-CN" altLang="en-US" dirty="0"/>
              <a:t>奏</a:t>
            </a:r>
            <a:r>
              <a:rPr lang="en-US" altLang="zh-CN" dirty="0"/>
              <a:t>—</a:t>
            </a:r>
            <a:r>
              <a:rPr lang="zh-CN" altLang="en-US" dirty="0"/>
              <a:t>唱”的自然衔接</a:t>
            </a:r>
          </a:p>
        </p:txBody>
      </p:sp>
    </p:spTree>
    <p:extLst>
      <p:ext uri="{BB962C8B-B14F-4D97-AF65-F5344CB8AC3E}">
        <p14:creationId xmlns:p14="http://schemas.microsoft.com/office/powerpoint/2010/main" val="2529803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DEB1F-F79E-1DE7-0CD2-DC72B80B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乐队协作中的核心功能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F05D3B-409A-E8C0-B116-EA75A660D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弹拨乐器的协调中枢：京胡旋律线与月琴的装饰音、三弦的节奏型形成立体交织，构成“三大件”的骨架（如</a:t>
            </a:r>
            <a:r>
              <a:rPr lang="en-US" altLang="zh-CN" dirty="0"/>
              <a:t>《</a:t>
            </a:r>
            <a:r>
              <a:rPr lang="zh-CN" altLang="en-US" dirty="0"/>
              <a:t>空城计</a:t>
            </a:r>
            <a:r>
              <a:rPr lang="en-US" altLang="zh-CN" dirty="0"/>
              <a:t>》</a:t>
            </a:r>
            <a:r>
              <a:rPr lang="zh-CN" altLang="en-US" dirty="0"/>
              <a:t>中诸葛亮唱段的三重奏效果）。</a:t>
            </a:r>
            <a:endParaRPr lang="en-US" altLang="zh-CN" dirty="0"/>
          </a:p>
          <a:p>
            <a:r>
              <a:rPr lang="zh-CN" altLang="en-US" dirty="0"/>
              <a:t>武场锣鼓的旋律化呼应：在武戏中，京胡的快速音符与锣鼓的“撕边”“冷锤”配合，强化动作节奏（如</a:t>
            </a:r>
            <a:r>
              <a:rPr lang="en-US" altLang="zh-CN" dirty="0"/>
              <a:t>《</a:t>
            </a:r>
            <a:r>
              <a:rPr lang="zh-CN" altLang="en-US" dirty="0"/>
              <a:t>三岔口</a:t>
            </a:r>
            <a:r>
              <a:rPr lang="en-US" altLang="zh-CN" dirty="0"/>
              <a:t>》</a:t>
            </a:r>
            <a:r>
              <a:rPr lang="zh-CN" altLang="en-US" dirty="0"/>
              <a:t>任堂惠与刘利华摸黑对打的伴奏）。</a:t>
            </a:r>
          </a:p>
        </p:txBody>
      </p:sp>
    </p:spTree>
    <p:extLst>
      <p:ext uri="{BB962C8B-B14F-4D97-AF65-F5344CB8AC3E}">
        <p14:creationId xmlns:p14="http://schemas.microsoft.com/office/powerpoint/2010/main" val="2584950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1CDA10-CCB1-71A5-2D3F-291F639E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演奏技法与历史演进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80DF71-5A76-37CC-392E-AD840E750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技法体系：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右手弓法：分顿弓、连弓、抖弓等，如</a:t>
            </a:r>
            <a:r>
              <a:rPr lang="en-US" altLang="zh-CN" dirty="0"/>
              <a:t>《</a:t>
            </a:r>
            <a:r>
              <a:rPr lang="zh-CN" altLang="en-US" dirty="0"/>
              <a:t>击鼓骂曹</a:t>
            </a:r>
            <a:r>
              <a:rPr lang="en-US" altLang="zh-CN" dirty="0"/>
              <a:t>》</a:t>
            </a:r>
            <a:r>
              <a:rPr lang="zh-CN" altLang="en-US" dirty="0"/>
              <a:t>中祢衡的激昂唱段需频繁切换弓法；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左手指法：滑音（“抹音”）、打音、泛音等，如</a:t>
            </a:r>
            <a:r>
              <a:rPr lang="en-US" altLang="zh-CN" dirty="0"/>
              <a:t>《</a:t>
            </a:r>
            <a:r>
              <a:rPr lang="zh-CN" altLang="en-US" dirty="0"/>
              <a:t>锁五龙</a:t>
            </a:r>
            <a:r>
              <a:rPr lang="en-US" altLang="zh-CN" dirty="0"/>
              <a:t>》</a:t>
            </a:r>
            <a:r>
              <a:rPr lang="zh-CN" altLang="en-US" dirty="0"/>
              <a:t>单雄信的悲愤唱腔中大量使用小三度滑音。</a:t>
            </a:r>
            <a:r>
              <a:rPr lang="en-US" altLang="zh-CN" dirty="0"/>
              <a:t>-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zh-CN" altLang="en-US" dirty="0"/>
              <a:t>形制改良：传统京胡用软弓，清末改用硬弓增强音量；现代为适应大剧场演出，琴筒加大以扩展共鸣。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名琴师的影响：徐兰沅、杨宝忠等大师开创独特演奏风格，如杨宝忠在</a:t>
            </a:r>
            <a:r>
              <a:rPr lang="en-US" altLang="zh-CN" dirty="0"/>
              <a:t>《</a:t>
            </a:r>
            <a:r>
              <a:rPr lang="zh-CN" altLang="en-US" dirty="0"/>
              <a:t>文昭关</a:t>
            </a:r>
            <a:r>
              <a:rPr lang="en-US" altLang="zh-CN" dirty="0"/>
              <a:t>》</a:t>
            </a:r>
            <a:r>
              <a:rPr lang="zh-CN" altLang="en-US" dirty="0"/>
              <a:t>中首创“快弓碎音”技法，成为后世范本。</a:t>
            </a:r>
          </a:p>
        </p:txBody>
      </p:sp>
    </p:spTree>
    <p:extLst>
      <p:ext uri="{BB962C8B-B14F-4D97-AF65-F5344CB8AC3E}">
        <p14:creationId xmlns:p14="http://schemas.microsoft.com/office/powerpoint/2010/main" val="3053282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325400-2464-9B1F-9DAA-41D687752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特殊场景的象征化运用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6444D2E-9D78-835F-4476-52C2D4159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心理外化的“声音特写”：用高音区颤音表现惊恐（如</a:t>
            </a:r>
            <a:r>
              <a:rPr lang="en-US" altLang="zh-CN" dirty="0"/>
              <a:t>《</a:t>
            </a:r>
            <a:r>
              <a:rPr lang="zh-CN" altLang="en-US" dirty="0"/>
              <a:t>乌盆记</a:t>
            </a:r>
            <a:r>
              <a:rPr lang="en-US" altLang="zh-CN" dirty="0"/>
              <a:t>》</a:t>
            </a:r>
            <a:r>
              <a:rPr lang="zh-CN" altLang="en-US" dirty="0"/>
              <a:t>中刘世昌冤魂诉冤），或以低回音调渲染孤寂（如</a:t>
            </a:r>
            <a:r>
              <a:rPr lang="en-US" altLang="zh-CN" dirty="0"/>
              <a:t>《</a:t>
            </a:r>
            <a:r>
              <a:rPr lang="zh-CN" altLang="en-US" dirty="0"/>
              <a:t>洪羊洞</a:t>
            </a:r>
            <a:r>
              <a:rPr lang="en-US" altLang="zh-CN" dirty="0"/>
              <a:t>》</a:t>
            </a:r>
            <a:r>
              <a:rPr lang="zh-CN" altLang="en-US" dirty="0"/>
              <a:t>杨延昭的病榻独叹）。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时空转换的提示：通过曲牌</a:t>
            </a:r>
            <a:r>
              <a:rPr lang="en-US" altLang="zh-CN" dirty="0"/>
              <a:t>【</a:t>
            </a:r>
            <a:r>
              <a:rPr lang="zh-CN" altLang="en-US" dirty="0"/>
              <a:t>夜深沉</a:t>
            </a:r>
            <a:r>
              <a:rPr lang="en-US" altLang="zh-CN" dirty="0"/>
              <a:t>】</a:t>
            </a:r>
            <a:r>
              <a:rPr lang="zh-CN" altLang="en-US" dirty="0"/>
              <a:t>等标志性旋律暗示场景切换（如</a:t>
            </a:r>
            <a:r>
              <a:rPr lang="en-US" altLang="zh-CN" dirty="0"/>
              <a:t>《</a:t>
            </a:r>
            <a:r>
              <a:rPr lang="zh-CN" altLang="en-US" dirty="0"/>
              <a:t>霸王别姬</a:t>
            </a:r>
            <a:r>
              <a:rPr lang="en-US" altLang="zh-CN" dirty="0"/>
              <a:t>》</a:t>
            </a:r>
            <a:r>
              <a:rPr lang="zh-CN" altLang="en-US" dirty="0"/>
              <a:t>中虞姬舞剑前的京胡独奏）。</a:t>
            </a:r>
          </a:p>
        </p:txBody>
      </p:sp>
    </p:spTree>
    <p:extLst>
      <p:ext uri="{BB962C8B-B14F-4D97-AF65-F5344CB8AC3E}">
        <p14:creationId xmlns:p14="http://schemas.microsoft.com/office/powerpoint/2010/main" val="4060431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6302DC-8A2E-90F9-6030-047DA9104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流派风格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3433E3-01FA-F641-18C7-75DA3FABF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不同流派的唱腔对京胡的演奏要求不同：</a:t>
            </a:r>
          </a:p>
          <a:p>
            <a:r>
              <a:rPr lang="zh-CN" altLang="en-US" dirty="0"/>
              <a:t>梅派（梅兰芳）：京胡音色清亮，运弓平稳，突出雍容华贵之感。</a:t>
            </a:r>
          </a:p>
          <a:p>
            <a:r>
              <a:rPr lang="zh-CN" altLang="en-US" dirty="0"/>
              <a:t>程派（程砚秋）：京胡多用“揉弦”“滑音”，音色低沉含蓄，符合程派幽怨婉转的风格。</a:t>
            </a:r>
          </a:p>
          <a:p>
            <a:r>
              <a:rPr lang="zh-CN" altLang="en-US" dirty="0"/>
              <a:t>荀派（荀慧生）：京胡演奏灵活，带有俏皮感，配合荀派活泼的唱腔。</a:t>
            </a:r>
          </a:p>
        </p:txBody>
      </p:sp>
    </p:spTree>
    <p:extLst>
      <p:ext uri="{BB962C8B-B14F-4D97-AF65-F5344CB8AC3E}">
        <p14:creationId xmlns:p14="http://schemas.microsoft.com/office/powerpoint/2010/main" val="4055586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11DC7C-6DC3-671E-8603-CF0A0F58B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武场</a:t>
            </a:r>
            <a:r>
              <a:rPr lang="en-US" altLang="zh-CN" dirty="0"/>
              <a:t>——</a:t>
            </a:r>
            <a:r>
              <a:rPr lang="zh-CN" altLang="en-US" dirty="0"/>
              <a:t>铿锵的节奏王国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046155-F36C-08FF-43A3-B8D891928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CN" altLang="en-US" dirty="0"/>
              <a:t>单皮鼓</a:t>
            </a:r>
            <a:r>
              <a:rPr lang="en-US" altLang="zh-CN" dirty="0"/>
              <a:t>+</a:t>
            </a:r>
            <a:r>
              <a:rPr lang="zh-CN" altLang="en-US" dirty="0"/>
              <a:t>檀板（指挥中枢）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单皮鼓：牛皮单面鼓，司鼓用</a:t>
            </a:r>
            <a:r>
              <a:rPr lang="en-US" altLang="zh-CN" dirty="0"/>
              <a:t>"</a:t>
            </a:r>
            <a:r>
              <a:rPr lang="zh-CN" altLang="en-US" dirty="0"/>
              <a:t>鼓楗子</a:t>
            </a:r>
            <a:r>
              <a:rPr lang="en-US" altLang="zh-CN" dirty="0"/>
              <a:t>"</a:t>
            </a:r>
            <a:r>
              <a:rPr lang="zh-CN" altLang="en-US" dirty="0"/>
              <a:t>指挥   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檀板：红木制，控制强拍   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功能：相当于交响乐团指挥，通过</a:t>
            </a:r>
            <a:r>
              <a:rPr lang="en-US" altLang="zh-CN" dirty="0"/>
              <a:t>"</a:t>
            </a:r>
            <a:r>
              <a:rPr lang="zh-CN" altLang="en-US" dirty="0"/>
              <a:t>锣鼓经</a:t>
            </a:r>
            <a:r>
              <a:rPr lang="en-US" altLang="zh-CN" dirty="0"/>
              <a:t>"</a:t>
            </a:r>
            <a:r>
              <a:rPr lang="zh-CN" altLang="en-US" dirty="0"/>
              <a:t>调度全场</a:t>
            </a:r>
            <a:endParaRPr lang="en-US" altLang="zh-CN" dirty="0"/>
          </a:p>
          <a:p>
            <a:r>
              <a:rPr lang="zh-CN" altLang="en-US" dirty="0"/>
              <a:t>大锣（气势担当）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形制：铜制，直径约</a:t>
            </a:r>
            <a:r>
              <a:rPr lang="en-US" altLang="zh-CN" dirty="0"/>
              <a:t>30cm   </a:t>
            </a:r>
          </a:p>
          <a:p>
            <a:pPr marL="0" indent="0">
              <a:buNone/>
            </a:pPr>
            <a:r>
              <a:rPr lang="zh-CN" altLang="en-US" dirty="0"/>
              <a:t>音效：营造战场、朝堂等宏大场景</a:t>
            </a:r>
            <a:endParaRPr lang="en-US" altLang="zh-CN" dirty="0"/>
          </a:p>
          <a:p>
            <a:r>
              <a:rPr lang="zh-CN" altLang="en-US" dirty="0"/>
              <a:t>小锣（灵巧点缀）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音色：清脆俏皮，配合文戏身段</a:t>
            </a:r>
            <a:endParaRPr lang="en-US" altLang="zh-CN" dirty="0"/>
          </a:p>
          <a:p>
            <a:r>
              <a:rPr lang="zh-CN" altLang="en-US" dirty="0"/>
              <a:t>铙钹（戏剧冲突制造者）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技法：闷击</a:t>
            </a:r>
            <a:r>
              <a:rPr lang="en-US" altLang="zh-CN" dirty="0"/>
              <a:t>/</a:t>
            </a:r>
            <a:r>
              <a:rPr lang="zh-CN" altLang="en-US" dirty="0"/>
              <a:t>搓击表现不同情绪张力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0167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B304F3-6789-EA81-FB65-F4486C1F8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50840BB-2200-C689-5A65-7628714B5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76" y="1394304"/>
            <a:ext cx="2355257" cy="4351338"/>
          </a:xfrm>
        </p:spPr>
      </p:pic>
      <p:pic>
        <p:nvPicPr>
          <p:cNvPr id="7" name="图片 6" descr="图片包含 室内, 桌子, 木, 甜甜圈&#10;&#10;AI 生成的内容可能不正确。">
            <a:extLst>
              <a:ext uri="{FF2B5EF4-FFF2-40B4-BE49-F238E27FC236}">
                <a16:creationId xmlns:a16="http://schemas.microsoft.com/office/drawing/2014/main" id="{E1717048-A440-6A97-F881-39CD3F832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53" y="632604"/>
            <a:ext cx="3585330" cy="2035834"/>
          </a:xfrm>
          <a:prstGeom prst="rect">
            <a:avLst/>
          </a:prstGeom>
        </p:spPr>
      </p:pic>
      <p:pic>
        <p:nvPicPr>
          <p:cNvPr id="9" name="图片 8" descr="图片包含 音乐, 乐器, 游戏机, 锣&#10;&#10;AI 生成的内容可能不正确。">
            <a:extLst>
              <a:ext uri="{FF2B5EF4-FFF2-40B4-BE49-F238E27FC236}">
                <a16:creationId xmlns:a16="http://schemas.microsoft.com/office/drawing/2014/main" id="{61F608C8-C1B3-2DBD-99C2-685C09B7D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53" y="2895661"/>
            <a:ext cx="3652794" cy="2849982"/>
          </a:xfrm>
          <a:prstGeom prst="rect">
            <a:avLst/>
          </a:prstGeom>
        </p:spPr>
      </p:pic>
      <p:pic>
        <p:nvPicPr>
          <p:cNvPr id="11" name="图片 10" descr="文本&#10;&#10;AI 生成的内容可能不正确。">
            <a:extLst>
              <a:ext uri="{FF2B5EF4-FFF2-40B4-BE49-F238E27FC236}">
                <a16:creationId xmlns:a16="http://schemas.microsoft.com/office/drawing/2014/main" id="{F4BBD20B-1656-6836-7AF0-0918C80E9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03" y="2047336"/>
            <a:ext cx="4195354" cy="358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03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2C3-5826-4784-6736-776B26B79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801682"/>
          </a:xfrm>
        </p:spPr>
        <p:txBody>
          <a:bodyPr/>
          <a:lstStyle/>
          <a:p>
            <a:r>
              <a:rPr lang="zh-CN" altLang="en-US" dirty="0"/>
              <a:t>锣鼓经中各乐器的发音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483C57-5089-DA67-26D2-4F4D97C0E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449238"/>
            <a:ext cx="10515600" cy="4730899"/>
          </a:xfrm>
        </p:spPr>
        <p:txBody>
          <a:bodyPr>
            <a:normAutofit fontScale="62500" lnSpcReduction="20000"/>
          </a:bodyPr>
          <a:lstStyle/>
          <a:p>
            <a:r>
              <a:rPr lang="zh-CN" altLang="en-US" dirty="0"/>
              <a:t>单皮鼓：</a:t>
            </a:r>
            <a:r>
              <a:rPr lang="zh-CN" altLang="en-US" b="1" dirty="0">
                <a:solidFill>
                  <a:srgbClr val="0F1115"/>
                </a:solidFill>
                <a:latin typeface="quote-cjk-patch"/>
              </a:rPr>
              <a:t>大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(</a:t>
            </a:r>
            <a:r>
              <a:rPr lang="en-US" altLang="zh-CN" b="1" i="0" dirty="0" err="1">
                <a:solidFill>
                  <a:srgbClr val="0F1115"/>
                </a:solidFill>
                <a:effectLst/>
                <a:latin typeface="quote-cjk-patch"/>
              </a:rPr>
              <a:t>dā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)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单签击打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（用一根鼓签击打鼓心）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0" indent="0">
              <a:buNone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                     嘟儿 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(</a:t>
            </a:r>
            <a:r>
              <a:rPr lang="en-US" altLang="zh-CN" b="1" i="0" dirty="0" err="1">
                <a:solidFill>
                  <a:srgbClr val="0F1115"/>
                </a:solidFill>
                <a:effectLst/>
                <a:latin typeface="quote-cjk-patch"/>
              </a:rPr>
              <a:t>dūr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)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双签滚奏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（两根鼓签急速交替击打鼓心）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0" indent="0">
              <a:buNone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                     八 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(</a:t>
            </a:r>
            <a:r>
              <a:rPr lang="en-US" altLang="zh-CN" b="1" i="0" dirty="0" err="1">
                <a:solidFill>
                  <a:srgbClr val="0F1115"/>
                </a:solidFill>
                <a:effectLst/>
                <a:latin typeface="quote-cjk-patch"/>
              </a:rPr>
              <a:t>bā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 / </a:t>
            </a:r>
            <a:r>
              <a:rPr lang="en-US" altLang="zh-CN" b="1" i="0" dirty="0" err="1">
                <a:solidFill>
                  <a:srgbClr val="0F1115"/>
                </a:solidFill>
                <a:effectLst/>
                <a:latin typeface="quote-cjk-patch"/>
              </a:rPr>
              <a:t>bái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)</a:t>
            </a:r>
            <a:r>
              <a:rPr lang="zh-CN" altLang="en-US" b="0" i="0">
                <a:solidFill>
                  <a:srgbClr val="0F1115"/>
                </a:solidFill>
                <a:effectLst/>
                <a:latin typeface="quote-cjk-patch"/>
              </a:rPr>
              <a:t>：</a:t>
            </a:r>
            <a:r>
              <a:rPr lang="zh-CN" altLang="en-US" b="1" i="0">
                <a:solidFill>
                  <a:srgbClr val="0F1115"/>
                </a:solidFill>
                <a:effectLst/>
                <a:latin typeface="quote-cjk-patch"/>
              </a:rPr>
              <a:t>双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签同时击打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（两根鼓签一齐打下去）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板：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“衣”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小锣：“台”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 (</a:t>
            </a:r>
            <a:r>
              <a:rPr lang="en-US" altLang="zh-CN" b="1" i="0" dirty="0" err="1">
                <a:solidFill>
                  <a:srgbClr val="0F1115"/>
                </a:solidFill>
                <a:effectLst/>
                <a:latin typeface="quote-cjk-patch"/>
              </a:rPr>
              <a:t>tái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)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：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敞击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0" indent="0">
              <a:buNone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                 “令” 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(</a:t>
            </a:r>
            <a:r>
              <a:rPr lang="en-US" altLang="zh-CN" b="1" i="0" dirty="0" err="1">
                <a:solidFill>
                  <a:srgbClr val="0F1115"/>
                </a:solidFill>
                <a:effectLst/>
                <a:latin typeface="quote-cjk-patch"/>
              </a:rPr>
              <a:t>lìng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)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：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闷击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铙钹：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“七”或“才”。</a:t>
            </a:r>
            <a:endParaRPr lang="en-US" altLang="zh-CN" b="1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0" indent="0">
              <a:buNone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                  七 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(</a:t>
            </a:r>
            <a:r>
              <a:rPr lang="en-US" altLang="zh-CN" b="1" i="0" dirty="0" err="1">
                <a:solidFill>
                  <a:srgbClr val="0F1115"/>
                </a:solidFill>
                <a:effectLst/>
                <a:latin typeface="quote-cjk-patch"/>
              </a:rPr>
              <a:t>qī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)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：这个发音代表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铙钹闷击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marL="0" indent="0">
              <a:buNone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                  才 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(</a:t>
            </a:r>
            <a:r>
              <a:rPr lang="en-US" altLang="zh-CN" b="1" i="0" dirty="0" err="1">
                <a:solidFill>
                  <a:srgbClr val="0F1115"/>
                </a:solidFill>
                <a:effectLst/>
                <a:latin typeface="quote-cjk-patch"/>
              </a:rPr>
              <a:t>cái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)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：这个发音代表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铙钹敞击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大锣：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仓 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(</a:t>
            </a:r>
            <a:r>
              <a:rPr lang="en-US" altLang="zh-CN" b="1" i="0" dirty="0" err="1">
                <a:solidFill>
                  <a:srgbClr val="0F1115"/>
                </a:solidFill>
                <a:effectLst/>
                <a:latin typeface="quote-cjk-patch"/>
              </a:rPr>
              <a:t>cāng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)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：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重击、敞音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</p:spTree>
    <p:extLst>
      <p:ext uri="{BB962C8B-B14F-4D97-AF65-F5344CB8AC3E}">
        <p14:creationId xmlns:p14="http://schemas.microsoft.com/office/powerpoint/2010/main" val="59423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BD228E-6EBF-F515-E48F-1374F4809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商店外的墙上有钟表的建筑&#10;&#10;AI 生成的内容可能不正确。">
            <a:extLst>
              <a:ext uri="{FF2B5EF4-FFF2-40B4-BE49-F238E27FC236}">
                <a16:creationId xmlns:a16="http://schemas.microsoft.com/office/drawing/2014/main" id="{743ABFB6-1375-9ED7-D9D1-3A5A27A90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63" y="2231275"/>
            <a:ext cx="5868077" cy="4031503"/>
          </a:xfrm>
        </p:spPr>
      </p:pic>
    </p:spTree>
    <p:extLst>
      <p:ext uri="{BB962C8B-B14F-4D97-AF65-F5344CB8AC3E}">
        <p14:creationId xmlns:p14="http://schemas.microsoft.com/office/powerpoint/2010/main" val="3825573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0ED048-B399-FA35-A9E8-EEA19E769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锣鼓经</a:t>
            </a:r>
            <a:r>
              <a:rPr lang="en-US" altLang="zh-CN" dirty="0"/>
              <a:t>——</a:t>
            </a:r>
            <a:r>
              <a:rPr lang="zh-CN" altLang="en-US" dirty="0"/>
              <a:t>戏曲节奏的密码体系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3608C4-CC0C-8E92-052C-E1E02DC77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京剧打击乐组合谱式的统称，通过代字与符号记录节奏型、演奏技法及情绪表达  </a:t>
            </a:r>
            <a:endParaRPr lang="en-US" altLang="zh-CN" dirty="0"/>
          </a:p>
          <a:p>
            <a:r>
              <a:rPr lang="zh-CN" altLang="en-US" dirty="0"/>
              <a:t> </a:t>
            </a:r>
            <a:r>
              <a:rPr lang="en-US" altLang="zh-CN" dirty="0"/>
              <a:t>"</a:t>
            </a:r>
            <a:r>
              <a:rPr lang="zh-CN" altLang="en-US" dirty="0"/>
              <a:t>经</a:t>
            </a:r>
            <a:r>
              <a:rPr lang="en-US" altLang="zh-CN" dirty="0"/>
              <a:t>"</a:t>
            </a:r>
            <a:r>
              <a:rPr lang="zh-CN" altLang="en-US" dirty="0"/>
              <a:t>字内涵：体现程式化、经典化的艺术特征，需通过口传心授传承</a:t>
            </a:r>
          </a:p>
        </p:txBody>
      </p:sp>
    </p:spTree>
    <p:extLst>
      <p:ext uri="{BB962C8B-B14F-4D97-AF65-F5344CB8AC3E}">
        <p14:creationId xmlns:p14="http://schemas.microsoft.com/office/powerpoint/2010/main" val="33384912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88845A-5E09-8C0D-E2D1-361A2CDE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戏剧节奏控制器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2FA1CF-4C1A-CA62-69A5-F057F6937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定场定位：通过「四击头」引导角色亮相（如武将出场）   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时空转换：以「冲头」衔接场景切换（如战场转宫廷）</a:t>
            </a:r>
          </a:p>
        </p:txBody>
      </p:sp>
    </p:spTree>
    <p:extLst>
      <p:ext uri="{BB962C8B-B14F-4D97-AF65-F5344CB8AC3E}">
        <p14:creationId xmlns:p14="http://schemas.microsoft.com/office/powerpoint/2010/main" val="2381307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96E731-06B5-BA3E-570B-D0E5B4A0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程式动作节拍器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489DC6-181A-B265-85B8-CF9875DF3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配合「云手」「踢腿」等程式动作（如「马腿儿」锣鼓配趟马动作）   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精确控制武打节奏（如「急急风」加速打斗张力）</a:t>
            </a:r>
          </a:p>
        </p:txBody>
      </p:sp>
    </p:spTree>
    <p:extLst>
      <p:ext uri="{BB962C8B-B14F-4D97-AF65-F5344CB8AC3E}">
        <p14:creationId xmlns:p14="http://schemas.microsoft.com/office/powerpoint/2010/main" val="589823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308A92-88B5-A056-EE7A-BD839FB3B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情绪放大器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5CEE98-4E17-CD98-03AC-55F390F70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用「乱锤」表现慌乱（如</a:t>
            </a:r>
            <a:r>
              <a:rPr lang="en-US" altLang="zh-CN" dirty="0"/>
              <a:t>《</a:t>
            </a:r>
            <a:r>
              <a:rPr lang="zh-CN" altLang="en-US" dirty="0"/>
              <a:t>白蛇传</a:t>
            </a:r>
            <a:r>
              <a:rPr lang="en-US" altLang="zh-CN" dirty="0"/>
              <a:t>》</a:t>
            </a:r>
            <a:r>
              <a:rPr lang="zh-CN" altLang="en-US" dirty="0"/>
              <a:t>水斗场景）   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以「冷锤」制造惊悚（如</a:t>
            </a:r>
            <a:r>
              <a:rPr lang="en-US" altLang="zh-CN" dirty="0"/>
              <a:t>《</a:t>
            </a:r>
            <a:r>
              <a:rPr lang="zh-CN" altLang="en-US" dirty="0"/>
              <a:t>三岔口</a:t>
            </a:r>
            <a:r>
              <a:rPr lang="en-US" altLang="zh-CN" dirty="0"/>
              <a:t>》</a:t>
            </a:r>
            <a:r>
              <a:rPr lang="zh-CN" altLang="en-US" dirty="0"/>
              <a:t>暗中摸索）</a:t>
            </a:r>
          </a:p>
        </p:txBody>
      </p:sp>
    </p:spTree>
    <p:extLst>
      <p:ext uri="{BB962C8B-B14F-4D97-AF65-F5344CB8AC3E}">
        <p14:creationId xmlns:p14="http://schemas.microsoft.com/office/powerpoint/2010/main" val="25009958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2277B1-FF0E-057F-10EA-546FABC85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0339"/>
          </a:xfrm>
        </p:spPr>
        <p:txBody>
          <a:bodyPr>
            <a:normAutofit/>
          </a:bodyPr>
          <a:lstStyle/>
          <a:p>
            <a:r>
              <a:rPr lang="zh-CN" altLang="en-US" dirty="0"/>
              <a:t>锣鼓经主要分类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9CC88A-95C7-6653-C00A-09A49F11F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1947"/>
            <a:ext cx="10515600" cy="4975016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b="1" dirty="0"/>
              <a:t>开场锣鼓</a:t>
            </a:r>
          </a:p>
          <a:p>
            <a:pPr marL="0" indent="0">
              <a:buNone/>
            </a:pPr>
            <a:r>
              <a:rPr lang="zh-CN" altLang="en-US" dirty="0"/>
              <a:t>用于演出开始，营造气氛，如</a:t>
            </a:r>
            <a:r>
              <a:rPr lang="en-US" altLang="zh-CN" dirty="0"/>
              <a:t>【</a:t>
            </a:r>
            <a:r>
              <a:rPr lang="zh-CN" altLang="en-US" dirty="0"/>
              <a:t>急急风</a:t>
            </a:r>
            <a:r>
              <a:rPr lang="en-US" altLang="zh-CN" dirty="0"/>
              <a:t>】【</a:t>
            </a:r>
            <a:r>
              <a:rPr lang="zh-CN" altLang="en-US" dirty="0"/>
              <a:t>四击头</a:t>
            </a:r>
            <a:r>
              <a:rPr lang="en-US" altLang="zh-CN" dirty="0"/>
              <a:t>】</a:t>
            </a:r>
            <a:r>
              <a:rPr lang="zh-CN" altLang="en-US" dirty="0"/>
              <a:t>等。</a:t>
            </a:r>
          </a:p>
          <a:p>
            <a:pPr marL="0" indent="0">
              <a:buNone/>
            </a:pPr>
            <a:r>
              <a:rPr lang="zh-CN" altLang="en-US" dirty="0"/>
              <a:t>配合动作的锣鼓</a:t>
            </a:r>
          </a:p>
          <a:p>
            <a:r>
              <a:rPr lang="zh-CN" altLang="en-US" b="1" dirty="0"/>
              <a:t>亮相锣鼓 </a:t>
            </a:r>
            <a:r>
              <a:rPr lang="zh-CN" altLang="en-US" dirty="0"/>
              <a:t>（如</a:t>
            </a:r>
            <a:r>
              <a:rPr lang="en-US" altLang="zh-CN" dirty="0"/>
              <a:t>【</a:t>
            </a:r>
            <a:r>
              <a:rPr lang="zh-CN" altLang="en-US" dirty="0"/>
              <a:t>四击头</a:t>
            </a:r>
            <a:r>
              <a:rPr lang="en-US" altLang="zh-CN" dirty="0"/>
              <a:t>】</a:t>
            </a:r>
            <a:r>
              <a:rPr lang="zh-CN" altLang="en-US" dirty="0"/>
              <a:t>）用于角色出场或关键动作的定格。</a:t>
            </a:r>
          </a:p>
          <a:p>
            <a:r>
              <a:rPr lang="zh-CN" altLang="en-US" b="1" dirty="0"/>
              <a:t>走场锣鼓 </a:t>
            </a:r>
            <a:r>
              <a:rPr lang="zh-CN" altLang="en-US" dirty="0"/>
              <a:t>（如</a:t>
            </a:r>
            <a:r>
              <a:rPr lang="en-US" altLang="zh-CN" dirty="0"/>
              <a:t>【</a:t>
            </a:r>
            <a:r>
              <a:rPr lang="zh-CN" altLang="en-US" dirty="0"/>
              <a:t>长锤</a:t>
            </a:r>
            <a:r>
              <a:rPr lang="en-US" altLang="zh-CN" dirty="0"/>
              <a:t>】【</a:t>
            </a:r>
            <a:r>
              <a:rPr lang="zh-CN" altLang="en-US" dirty="0"/>
              <a:t>抽头</a:t>
            </a:r>
            <a:r>
              <a:rPr lang="en-US" altLang="zh-CN" dirty="0"/>
              <a:t>】</a:t>
            </a:r>
            <a:r>
              <a:rPr lang="zh-CN" altLang="en-US" dirty="0"/>
              <a:t>）配合演员的行走或武打动作。</a:t>
            </a:r>
          </a:p>
          <a:p>
            <a:r>
              <a:rPr lang="zh-CN" altLang="en-US" b="1" dirty="0"/>
              <a:t>唱腔衔接锣鼓</a:t>
            </a:r>
          </a:p>
          <a:p>
            <a:pPr marL="0" indent="0">
              <a:buNone/>
            </a:pPr>
            <a:r>
              <a:rPr lang="zh-CN" altLang="en-US" dirty="0"/>
              <a:t>用于引导唱腔的开始或结束，如</a:t>
            </a:r>
            <a:r>
              <a:rPr lang="en-US" altLang="zh-CN" dirty="0"/>
              <a:t>【</a:t>
            </a:r>
            <a:r>
              <a:rPr lang="zh-CN" altLang="en-US" dirty="0"/>
              <a:t>夺头</a:t>
            </a:r>
            <a:r>
              <a:rPr lang="en-US" altLang="zh-CN" dirty="0"/>
              <a:t>】【</a:t>
            </a:r>
            <a:r>
              <a:rPr lang="zh-CN" altLang="en-US" dirty="0"/>
              <a:t>凤点头</a:t>
            </a:r>
            <a:r>
              <a:rPr lang="en-US" altLang="zh-CN" dirty="0"/>
              <a:t>】</a:t>
            </a:r>
            <a:r>
              <a:rPr lang="zh-CN" altLang="en-US" dirty="0"/>
              <a:t>等。</a:t>
            </a:r>
          </a:p>
          <a:p>
            <a:r>
              <a:rPr lang="zh-CN" altLang="en-US" b="1" dirty="0"/>
              <a:t>念白伴奏锣鼓</a:t>
            </a:r>
          </a:p>
          <a:p>
            <a:pPr marL="0" indent="0">
              <a:buNone/>
            </a:pPr>
            <a:r>
              <a:rPr lang="zh-CN" altLang="en-US" dirty="0"/>
              <a:t>如</a:t>
            </a:r>
            <a:r>
              <a:rPr lang="en-US" altLang="zh-CN" dirty="0"/>
              <a:t>【</a:t>
            </a:r>
            <a:r>
              <a:rPr lang="zh-CN" altLang="en-US" dirty="0"/>
              <a:t>冷锤</a:t>
            </a:r>
            <a:r>
              <a:rPr lang="en-US" altLang="zh-CN" dirty="0"/>
              <a:t>】</a:t>
            </a:r>
            <a:r>
              <a:rPr lang="zh-CN" altLang="en-US" dirty="0"/>
              <a:t>用于强调念白中的关键台词。</a:t>
            </a:r>
          </a:p>
          <a:p>
            <a:r>
              <a:rPr lang="zh-CN" altLang="en-US" b="1" dirty="0"/>
              <a:t>武打场面锣鼓</a:t>
            </a:r>
          </a:p>
          <a:p>
            <a:pPr marL="0" indent="0">
              <a:buNone/>
            </a:pPr>
            <a:r>
              <a:rPr lang="zh-CN" altLang="en-US" dirty="0"/>
              <a:t>如</a:t>
            </a:r>
            <a:r>
              <a:rPr lang="en-US" altLang="zh-CN" dirty="0"/>
              <a:t>【</a:t>
            </a:r>
            <a:r>
              <a:rPr lang="zh-CN" altLang="en-US" dirty="0"/>
              <a:t>急急风</a:t>
            </a:r>
            <a:r>
              <a:rPr lang="en-US" altLang="zh-CN" dirty="0"/>
              <a:t>】【</a:t>
            </a:r>
            <a:r>
              <a:rPr lang="zh-CN" altLang="en-US" dirty="0"/>
              <a:t>马腿儿</a:t>
            </a:r>
            <a:r>
              <a:rPr lang="en-US" altLang="zh-CN" dirty="0"/>
              <a:t>】</a:t>
            </a:r>
            <a:r>
              <a:rPr lang="zh-CN" altLang="en-US" dirty="0"/>
              <a:t>等，配合激烈的武打场面。</a:t>
            </a:r>
          </a:p>
        </p:txBody>
      </p:sp>
    </p:spTree>
    <p:extLst>
      <p:ext uri="{BB962C8B-B14F-4D97-AF65-F5344CB8AC3E}">
        <p14:creationId xmlns:p14="http://schemas.microsoft.com/office/powerpoint/2010/main" val="885861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2B2E73-33B4-E37C-8731-18550033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232338"/>
          </a:xfrm>
        </p:spPr>
        <p:txBody>
          <a:bodyPr>
            <a:normAutofit fontScale="90000"/>
          </a:bodyPr>
          <a:lstStyle/>
          <a:p>
            <a:br>
              <a:rPr lang="zh-CN" altLang="en-US" b="1" dirty="0">
                <a:solidFill>
                  <a:srgbClr val="0F1115"/>
                </a:solidFill>
                <a:effectLst/>
                <a:latin typeface="quote-cjk-patch"/>
              </a:rPr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13683-4673-E311-F109-CA8D17B72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977660"/>
            <a:ext cx="10515600" cy="5202477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组合运用（套锣鼓）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：一场戏通常不是由一个锣鼓点从头打到尾，而是根据剧情需要，将多个点子有机地串联起来。例如：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一个上场流程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：可能先打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冲头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表示人物从后台走出，走到台口时转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四击头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亮相，亮住后音乐响起，再开始行动。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一个战斗场景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：可能从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急急风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开始表示交战，中间插入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马腿儿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等点子表现具体对打，在分出胜负时用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乱锤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表现败方溃逃，最后用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冲头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收束。</a:t>
            </a:r>
          </a:p>
          <a:p>
            <a:pPr algn="l">
              <a:buFont typeface="+mj-lt"/>
              <a:buAutoNum type="arabicPeriod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刻画人物心理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：同样的场景，因人物心情不同，用的点子也不同。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同样是走路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：悠闲的散步用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慢长锤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，心事重重地徘徊可能用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滚头子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，而心急如焚地赶路则用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水底鱼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</a:p>
          <a:p>
            <a:pPr algn="l">
              <a:buFont typeface="+mj-lt"/>
              <a:buAutoNum type="arabicPeriod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约定俗成的程式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：许多运用场景是高度程式化的，老戏迷一听到某个锣鼓点，就能预判接下来的表演是什么类型。这正是京剧艺术的独特魅力。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1955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C8B51D-B65D-CD38-2539-F2DE3D051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具体锣鼓点子和经典运用场景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B7763CB-3D47-674C-7D30-68F177B5B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名称：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四击头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</a:p>
          <a:p>
            <a:r>
              <a:rPr lang="zh-CN" altLang="en-US" b="1" dirty="0">
                <a:solidFill>
                  <a:srgbClr val="0F1115"/>
                </a:solidFill>
                <a:latin typeface="quote-cjk-patch"/>
              </a:rPr>
              <a:t>节奏特点：</a:t>
            </a:r>
            <a:endParaRPr lang="en-US" altLang="zh-CN" b="1" dirty="0">
              <a:solidFill>
                <a:srgbClr val="0F1115"/>
              </a:solidFill>
              <a:latin typeface="quote-cjk-patch"/>
            </a:endParaRPr>
          </a:p>
          <a:p>
            <a:endParaRPr lang="en-US" altLang="zh-CN" b="1" dirty="0">
              <a:solidFill>
                <a:srgbClr val="0F1115"/>
              </a:solidFill>
              <a:latin typeface="quote-cjk-patch"/>
            </a:endParaRPr>
          </a:p>
          <a:p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主要功能与运用场景：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亮相专用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。用于主要人物（尤其是武将、英雄）上场后的第一次定格，或剧中关键动作的强调，突出人物的威严、气概。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经典场景举例：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《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挑华车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》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中高宠出场，在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四击头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中勒马、整冠、亮相，威风凛凛。</a:t>
            </a:r>
            <a:endParaRPr lang="zh-CN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E3FC390-C033-7F50-30FC-776F9C266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6464" y="2297407"/>
            <a:ext cx="5854199" cy="938719"/>
          </a:xfrm>
          <a:prstGeom prst="rect">
            <a:avLst/>
          </a:prstGeom>
          <a:solidFill>
            <a:srgbClr val="EBEE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Arial Unicode MS"/>
                <a:ea typeface="Menlo"/>
              </a:rPr>
              <a:t>大台 | 仓 - | 才| 仓 - | 八大 | 仓 0 |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rgbClr val="0F1115"/>
              </a:solidFill>
              <a:effectLst/>
              <a:latin typeface="Arial Unicode MS"/>
              <a:ea typeface="Menl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900" dirty="0">
              <a:solidFill>
                <a:srgbClr val="0F1115"/>
              </a:solidFill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900" b="0" i="0" u="none" strike="noStrike" cap="none" normalizeH="0" baseline="0" dirty="0">
              <a:ln>
                <a:noFill/>
              </a:ln>
              <a:solidFill>
                <a:srgbClr val="0F1115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Arial" panose="020B0604020202020204" pitchFamily="34" charset="0"/>
                <a:ea typeface="quote-cjk-patch"/>
              </a:rPr>
              <a:t>节奏铿锵，有强烈的停顿感、雕塑感。</a:t>
            </a: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62756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47F64A-D8B9-E288-593D-F7719955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AC81E61-E53F-1E1F-49CE-3A579EE1C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名称：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急急风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endParaRPr lang="en-US" altLang="zh-CN" dirty="0"/>
          </a:p>
          <a:p>
            <a:r>
              <a:rPr lang="zh-CN" altLang="en-US" b="1" dirty="0">
                <a:solidFill>
                  <a:srgbClr val="0F1115"/>
                </a:solidFill>
                <a:latin typeface="quote-cjk-patch"/>
              </a:rPr>
              <a:t>节奏特点：</a:t>
            </a:r>
            <a:endParaRPr lang="en-US" altLang="zh-CN" b="1" dirty="0">
              <a:solidFill>
                <a:srgbClr val="0F1115"/>
              </a:solidFill>
              <a:latin typeface="quote-cjk-patch"/>
            </a:endParaRPr>
          </a:p>
          <a:p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主要功能与运用场景：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渲染紧张气氛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。用于武打、追逃、搏斗、紧急行军等所有快速、激烈的场面。是武戏的灵魂。</a:t>
            </a:r>
            <a:endParaRPr lang="en-US" altLang="zh-CN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经典场景举例： 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《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三岔口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》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任堂惠与刘利华在黑暗中摸黑打斗，全程由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急急风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烘托紧张感。</a:t>
            </a:r>
            <a:endParaRPr lang="zh-CN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80D3E88-8BF8-654E-9522-AA669EDD4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981" y="2284620"/>
            <a:ext cx="5756694" cy="523220"/>
          </a:xfrm>
          <a:prstGeom prst="rect">
            <a:avLst/>
          </a:prstGeom>
          <a:solidFill>
            <a:srgbClr val="EBEE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Arial Unicode MS"/>
                <a:ea typeface="Menlo"/>
              </a:rPr>
              <a:t>仓 仓 仓 仓 ……</a:t>
            </a:r>
            <a:br>
              <a:rPr kumimoji="0" lang="zh-CN" altLang="zh-CN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rgbClr val="0F1115"/>
                </a:solidFill>
                <a:effectLst/>
                <a:latin typeface="Arial" panose="020B0604020202020204" pitchFamily="34" charset="0"/>
                <a:ea typeface="quote-cjk-patch"/>
              </a:rPr>
              <a:t>节奏极快，连续不断，紧张急促。</a:t>
            </a:r>
            <a:r>
              <a: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90561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936316-C2F9-D0CA-065F-52188358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62E68C-54CE-C175-5034-9DE710852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名称：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慢长锤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endParaRPr lang="en-US" altLang="zh-CN" dirty="0"/>
          </a:p>
          <a:p>
            <a:r>
              <a:rPr lang="zh-CN" altLang="en-US" dirty="0"/>
              <a:t>节奏特点：仓 七 台 七 </a:t>
            </a:r>
            <a:r>
              <a:rPr lang="en-US" altLang="zh-CN" dirty="0"/>
              <a:t>| </a:t>
            </a:r>
            <a:r>
              <a:rPr lang="zh-CN" altLang="en-US" dirty="0"/>
              <a:t>仓 七 台 七 </a:t>
            </a:r>
            <a:r>
              <a:rPr lang="en-US" altLang="zh-CN" dirty="0"/>
              <a:t>| ……</a:t>
            </a:r>
          </a:p>
          <a:p>
            <a:pPr marL="0" indent="0">
              <a:buNone/>
            </a:pPr>
            <a:r>
              <a:rPr lang="zh-CN" altLang="en-US" dirty="0"/>
              <a:t>                         节奏平稳、舒缓，一板一眼。</a:t>
            </a:r>
            <a:endParaRPr lang="en-US" altLang="zh-CN" dirty="0"/>
          </a:p>
          <a:p>
            <a:r>
              <a:rPr lang="zh-CN" altLang="en-US" dirty="0"/>
              <a:t>主要功能与运用场景：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平稳的上场、行走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。用于身份较高的人物从容不迫地上场，或配合缓慢的叙事、游览等情节。</a:t>
            </a:r>
            <a:endParaRPr lang="en-US" altLang="zh-CN" dirty="0"/>
          </a:p>
          <a:p>
            <a:r>
              <a:rPr lang="zh-CN" altLang="en-US" dirty="0"/>
              <a:t>经典场景举例：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《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空城计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》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中诸葛亮在城楼上的上场，从容镇定，多用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慢长锤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30923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FA08D0-1B7A-E1F9-B452-6345F58ED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21F985-2C44-73F8-F1F9-1CD660AD6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名称：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冲头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endParaRPr lang="en-US" altLang="zh-CN" dirty="0"/>
          </a:p>
          <a:p>
            <a:r>
              <a:rPr lang="zh-CN" altLang="en-US" dirty="0"/>
              <a:t>节奏特点：嘟 </a:t>
            </a:r>
            <a:r>
              <a:rPr lang="en-US" altLang="zh-CN" dirty="0"/>
              <a:t>~~ </a:t>
            </a:r>
            <a:r>
              <a:rPr lang="zh-CN" altLang="en-US" dirty="0"/>
              <a:t>仓 才 </a:t>
            </a:r>
            <a:r>
              <a:rPr lang="en-US" altLang="zh-CN" dirty="0"/>
              <a:t>| </a:t>
            </a:r>
            <a:r>
              <a:rPr lang="zh-CN" altLang="en-US" dirty="0"/>
              <a:t>仓 才 </a:t>
            </a:r>
            <a:r>
              <a:rPr lang="en-US" altLang="zh-CN" dirty="0"/>
              <a:t>| </a:t>
            </a:r>
            <a:r>
              <a:rPr lang="zh-CN" altLang="en-US" dirty="0"/>
              <a:t>仓 才 </a:t>
            </a:r>
            <a:r>
              <a:rPr lang="en-US" altLang="zh-CN" dirty="0"/>
              <a:t>| ……</a:t>
            </a:r>
          </a:p>
          <a:p>
            <a:pPr marL="0" indent="0">
              <a:buNone/>
            </a:pPr>
            <a:r>
              <a:rPr lang="zh-CN" altLang="en-US" dirty="0"/>
              <a:t>                         节奏自由，无固定板眼，可长可短</a:t>
            </a:r>
            <a:endParaRPr lang="en-US" altLang="zh-CN" dirty="0"/>
          </a:p>
          <a:p>
            <a:r>
              <a:rPr lang="zh-CN" altLang="en-US" dirty="0"/>
              <a:t>主要功能与运用场景：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一般性动作的伴奏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。用途最广，可用于上下场、绕场、饮酒、行礼等，起连接和衬托作用。</a:t>
            </a:r>
            <a:endParaRPr lang="en-US" altLang="zh-CN" dirty="0"/>
          </a:p>
          <a:p>
            <a:r>
              <a:rPr lang="zh-CN" altLang="en-US" dirty="0"/>
              <a:t>经典场景举例：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将领下令“人马撤回”，队伍在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冲头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中下场。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631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AEB83D-8B1E-31A6-AB35-9B73604D2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街道上有店铺的标志红色背景白色的字&#10;&#10;AI 生成的内容可能不正确。">
            <a:extLst>
              <a:ext uri="{FF2B5EF4-FFF2-40B4-BE49-F238E27FC236}">
                <a16:creationId xmlns:a16="http://schemas.microsoft.com/office/drawing/2014/main" id="{8D416056-5AFD-DBA1-848C-B08AA6532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494" y="1828800"/>
            <a:ext cx="7735711" cy="4351338"/>
          </a:xfrm>
        </p:spPr>
      </p:pic>
    </p:spTree>
    <p:extLst>
      <p:ext uri="{BB962C8B-B14F-4D97-AF65-F5344CB8AC3E}">
        <p14:creationId xmlns:p14="http://schemas.microsoft.com/office/powerpoint/2010/main" val="16774347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BFB693-277A-475D-9576-E8590EB3C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BF2E786-31AF-AB70-96BB-92958CE95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名称：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水底鱼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endParaRPr lang="en-US" altLang="zh-CN" dirty="0"/>
          </a:p>
          <a:p>
            <a:r>
              <a:rPr lang="zh-CN" altLang="en-US" dirty="0"/>
              <a:t>节奏特点：仓 仓 仓 仓 </a:t>
            </a:r>
            <a:r>
              <a:rPr lang="en-US" altLang="zh-CN" dirty="0"/>
              <a:t>| </a:t>
            </a:r>
            <a:r>
              <a:rPr lang="zh-CN" altLang="en-US" dirty="0"/>
              <a:t>台 才 </a:t>
            </a:r>
            <a:r>
              <a:rPr lang="en-US" altLang="zh-CN" dirty="0"/>
              <a:t>| </a:t>
            </a:r>
            <a:r>
              <a:rPr lang="zh-CN" altLang="en-US" dirty="0"/>
              <a:t>台 才 </a:t>
            </a:r>
            <a:r>
              <a:rPr lang="en-US" altLang="zh-CN" dirty="0"/>
              <a:t>| ……</a:t>
            </a:r>
          </a:p>
          <a:p>
            <a:pPr marL="0" indent="0">
              <a:buNone/>
            </a:pPr>
            <a:r>
              <a:rPr lang="zh-CN" altLang="en-US" dirty="0"/>
              <a:t>                         节奏紧凑，带有行进感</a:t>
            </a:r>
            <a:endParaRPr lang="en-US" altLang="zh-CN" dirty="0"/>
          </a:p>
          <a:p>
            <a:r>
              <a:rPr lang="zh-CN" altLang="en-US" dirty="0"/>
              <a:t>主要功能与运用场景：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匆忙的行进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。用于人物心情急切、路途匆忙或情节需要快速推进时。</a:t>
            </a:r>
            <a:endParaRPr lang="en-US" altLang="zh-CN" dirty="0"/>
          </a:p>
          <a:p>
            <a:r>
              <a:rPr lang="zh-CN" altLang="en-US" dirty="0"/>
              <a:t>经典场景举例：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《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萧何月下追韩信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》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中，萧何策马追赶时所用的锣鼓。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373847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CE9C90-F7B7-5796-B7F2-4469A9B5C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85FEBB-9539-E956-EEAE-64DB20C12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名称：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冷锤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endParaRPr lang="en-US" altLang="zh-CN" dirty="0"/>
          </a:p>
          <a:p>
            <a:r>
              <a:rPr lang="zh-CN" altLang="en-US" dirty="0"/>
              <a:t>节奏特点：仓！ 或 仓 </a:t>
            </a:r>
            <a:r>
              <a:rPr lang="en-US" altLang="zh-CN" dirty="0"/>
              <a:t>0</a:t>
            </a:r>
            <a:r>
              <a:rPr lang="zh-CN" altLang="en-US" dirty="0"/>
              <a:t>！</a:t>
            </a:r>
          </a:p>
          <a:p>
            <a:pPr marL="0" indent="0">
              <a:buNone/>
            </a:pPr>
            <a:r>
              <a:rPr lang="zh-CN" altLang="en-US" dirty="0"/>
              <a:t>                         突然一击，戛然而止</a:t>
            </a:r>
            <a:endParaRPr lang="en-US" altLang="zh-CN" dirty="0"/>
          </a:p>
          <a:p>
            <a:r>
              <a:rPr lang="zh-CN" altLang="en-US" dirty="0"/>
              <a:t>主要功能与运用场景：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强调和惊吓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。用于人物突然震惊、愤怒、决断，或剧情出现意外转折时，如同惊叹号。</a:t>
            </a:r>
            <a:endParaRPr lang="en-US" altLang="zh-CN" dirty="0"/>
          </a:p>
          <a:p>
            <a:r>
              <a:rPr lang="zh-CN" altLang="en-US" dirty="0"/>
              <a:t>经典场景举例：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角色听到噩耗，猛地一惊，配合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冷锤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。法官喊“斩！”，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冷锤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一击。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42997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B9606-D991-5EA2-406E-C2A335895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800720-53A0-A030-543F-F6FBD48E0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名称：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乱锤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endParaRPr lang="en-US" altLang="zh-CN" dirty="0"/>
          </a:p>
          <a:p>
            <a:r>
              <a:rPr lang="zh-CN" altLang="en-US" dirty="0"/>
              <a:t>节奏特点</a:t>
            </a:r>
            <a:r>
              <a:rPr lang="en-US" altLang="zh-CN" dirty="0"/>
              <a:t>:</a:t>
            </a:r>
            <a:r>
              <a:rPr lang="zh-CN" altLang="en-US" dirty="0"/>
              <a:t>仓仓仓仓</a:t>
            </a:r>
            <a:r>
              <a:rPr lang="en-US" altLang="zh-CN" dirty="0"/>
              <a:t>……</a:t>
            </a:r>
          </a:p>
          <a:p>
            <a:pPr marL="0" indent="0">
              <a:buNone/>
            </a:pPr>
            <a:r>
              <a:rPr lang="zh-CN" altLang="en-US" dirty="0"/>
              <a:t>                      节奏混乱无序，无明确节拍</a:t>
            </a:r>
            <a:endParaRPr lang="en-US" altLang="zh-CN" dirty="0"/>
          </a:p>
          <a:p>
            <a:r>
              <a:rPr lang="zh-CN" altLang="en-US" dirty="0"/>
              <a:t>主要功能与运用场景：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表现慌乱、绝望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。用于人物战败后的沮丧、精神崩溃、或场面极度混乱时。</a:t>
            </a:r>
            <a:endParaRPr lang="en-US" altLang="zh-CN" dirty="0"/>
          </a:p>
          <a:p>
            <a:r>
              <a:rPr lang="zh-CN" altLang="en-US" dirty="0"/>
              <a:t>经典场景举例：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《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野猪林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》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中林教头受刑后，内心悲愤交加，常用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乱锤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表现。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12691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03AF36-4C80-FB2D-CC74-FC4C3B62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84A39A-99AA-E57C-CF31-24A6B2680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名称：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夺头</a:t>
            </a:r>
            <a:r>
              <a:rPr lang="en-US" altLang="zh-CN" b="1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endParaRPr lang="en-US" altLang="zh-CN" dirty="0"/>
          </a:p>
          <a:p>
            <a:r>
              <a:rPr lang="zh-CN" altLang="en-US" dirty="0"/>
              <a:t>节奏特点：龙冬 大大 </a:t>
            </a:r>
            <a:r>
              <a:rPr lang="en-US" altLang="zh-CN" dirty="0"/>
              <a:t>| </a:t>
            </a:r>
            <a:r>
              <a:rPr lang="zh-CN" altLang="en-US" dirty="0"/>
              <a:t>台 台 </a:t>
            </a:r>
            <a:r>
              <a:rPr lang="en-US" altLang="zh-CN" dirty="0"/>
              <a:t>| </a:t>
            </a:r>
            <a:r>
              <a:rPr lang="zh-CN" altLang="en-US" dirty="0"/>
              <a:t>仓台 七台 </a:t>
            </a:r>
            <a:r>
              <a:rPr lang="en-US" altLang="zh-CN" dirty="0"/>
              <a:t>| </a:t>
            </a:r>
            <a:r>
              <a:rPr lang="zh-CN" altLang="en-US" dirty="0"/>
              <a:t>仓 </a:t>
            </a:r>
            <a:r>
              <a:rPr lang="en-US" altLang="zh-CN" dirty="0"/>
              <a:t>- |</a:t>
            </a:r>
          </a:p>
          <a:p>
            <a:pPr marL="0" indent="0">
              <a:buNone/>
            </a:pPr>
            <a:r>
              <a:rPr lang="zh-CN" altLang="en-US" dirty="0"/>
              <a:t>                         节奏富于动感，有引入感</a:t>
            </a:r>
            <a:endParaRPr lang="en-US" altLang="zh-CN" dirty="0"/>
          </a:p>
          <a:p>
            <a:r>
              <a:rPr lang="zh-CN" altLang="en-US" dirty="0"/>
              <a:t>主要功能与运用场景：</a:t>
            </a: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开唱前的引导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。主要用于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原板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、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二六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等板式的唱腔之前，为起唱做铺垫。</a:t>
            </a:r>
            <a:endParaRPr lang="en-US" altLang="zh-CN" dirty="0"/>
          </a:p>
          <a:p>
            <a:r>
              <a:rPr lang="zh-CN" altLang="en-US" dirty="0"/>
              <a:t>经典场景举例：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老生或旦角在叙事前，常由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夺头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引入唱段。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822315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2B2E73-33B4-E37C-8731-18550033F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807432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rgbClr val="0F1115"/>
                </a:solidFill>
                <a:effectLst/>
                <a:latin typeface="quote-cjk-patch"/>
              </a:rPr>
              <a:t>运用场景的进一步解读</a:t>
            </a:r>
            <a:br>
              <a:rPr lang="zh-CN" altLang="en-US" b="1" dirty="0">
                <a:solidFill>
                  <a:srgbClr val="0F1115"/>
                </a:solidFill>
                <a:effectLst/>
                <a:latin typeface="quote-cjk-patch"/>
              </a:rPr>
            </a:b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F13683-4673-E311-F109-CA8D17B72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977660"/>
            <a:ext cx="10515600" cy="5202477"/>
          </a:xfrm>
        </p:spPr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组合运用（套锣鼓）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：一场戏通常不是由一个锣鼓点从头打到尾，而是根据剧情需要，将多个点子有机地串联起来。例如：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一个上场流程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：可能先打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冲头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表示人物从后台走出，走到台口时转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四击头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亮相，亮住后音乐响起，再开始行动。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一个战斗场景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：可能从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急急风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开始表示交战，中间插入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马腿儿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等点子表现具体对打，在分出胜负时用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乱锤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表现败方溃逃，最后用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冲头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收束。</a:t>
            </a:r>
          </a:p>
          <a:p>
            <a:pPr algn="l">
              <a:buFont typeface="+mj-lt"/>
              <a:buAutoNum type="arabicPeriod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刻画人物心理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：同样的场景，因人物心情不同，用的点子也不同。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同样是走路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：悠闲的散步用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慢长锤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，心事重重地徘徊可能用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滚头子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，而心急如焚地赶路则用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【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水底鱼</a:t>
            </a:r>
            <a:r>
              <a:rPr lang="en-US" altLang="zh-CN" b="0" i="0" dirty="0">
                <a:solidFill>
                  <a:srgbClr val="0F1115"/>
                </a:solidFill>
                <a:effectLst/>
                <a:latin typeface="quote-cjk-patch"/>
              </a:rPr>
              <a:t>】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。</a:t>
            </a:r>
          </a:p>
          <a:p>
            <a:pPr algn="l">
              <a:buFont typeface="+mj-lt"/>
              <a:buAutoNum type="arabicPeriod"/>
            </a:pPr>
            <a:r>
              <a:rPr lang="zh-CN" altLang="en-US" b="1" i="0" dirty="0">
                <a:solidFill>
                  <a:srgbClr val="0F1115"/>
                </a:solidFill>
                <a:effectLst/>
                <a:latin typeface="quote-cjk-patch"/>
              </a:rPr>
              <a:t>约定俗成的程式</a:t>
            </a:r>
            <a:r>
              <a:rPr lang="zh-CN" altLang="en-US" b="0" i="0" dirty="0">
                <a:solidFill>
                  <a:srgbClr val="0F1115"/>
                </a:solidFill>
                <a:effectLst/>
                <a:latin typeface="quote-cjk-patch"/>
              </a:rPr>
              <a:t>：许多运用场景是高度程式化的，老戏迷一听到某个锣鼓点，就能预判接下来的表演是什么类型。这正是京剧艺术的独特魅力。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785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735E66-CDE3-A0F2-C358-8BEB672C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 descr="金色的寺庙&#10;&#10;AI 生成的内容可能不正确。">
            <a:extLst>
              <a:ext uri="{FF2B5EF4-FFF2-40B4-BE49-F238E27FC236}">
                <a16:creationId xmlns:a16="http://schemas.microsoft.com/office/drawing/2014/main" id="{7799BA26-FCA2-CBAA-E724-D5E0B3742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78" y="547953"/>
            <a:ext cx="8448278" cy="5632185"/>
          </a:xfrm>
        </p:spPr>
      </p:pic>
    </p:spTree>
    <p:extLst>
      <p:ext uri="{BB962C8B-B14F-4D97-AF65-F5344CB8AC3E}">
        <p14:creationId xmlns:p14="http://schemas.microsoft.com/office/powerpoint/2010/main" val="2375212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169488-AF31-CD3B-FA4E-EB4FE1B6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F8FD59-F37C-BB0A-B94B-5A7213C12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台前演出特点：</a:t>
            </a:r>
            <a:endParaRPr lang="en-US" altLang="zh-CN" dirty="0"/>
          </a:p>
          <a:p>
            <a:r>
              <a:rPr lang="zh-CN" altLang="en-US" dirty="0"/>
              <a:t>三面开放： </a:t>
            </a:r>
            <a:r>
              <a:rPr lang="zh-CN" altLang="en-US" sz="2000" dirty="0"/>
              <a:t>戏台向前突出，观众从左、右、前三面看戏。</a:t>
            </a:r>
            <a:endParaRPr lang="en-US" altLang="zh-CN" sz="2000" dirty="0"/>
          </a:p>
          <a:p>
            <a:r>
              <a:rPr lang="zh-CN" altLang="en-US" dirty="0"/>
              <a:t>一桌二椅</a:t>
            </a:r>
            <a:r>
              <a:rPr lang="zh-CN" altLang="en-US" sz="2000" dirty="0"/>
              <a:t>： 舞台道具极其简练，通过演员的表演和观众的想象来虚拟环境。</a:t>
            </a:r>
            <a:endParaRPr lang="en-US" altLang="zh-CN" sz="2000" dirty="0"/>
          </a:p>
          <a:p>
            <a:r>
              <a:rPr lang="zh-CN" altLang="en-US" dirty="0"/>
              <a:t>互动频繁： </a:t>
            </a:r>
            <a:r>
              <a:rPr lang="zh-CN" altLang="en-US" sz="2000" dirty="0"/>
              <a:t>叫好（喝彩）、“搭架子”（演员在后台答话）是演出的一部分。</a:t>
            </a:r>
          </a:p>
        </p:txBody>
      </p:sp>
    </p:spTree>
    <p:extLst>
      <p:ext uri="{BB962C8B-B14F-4D97-AF65-F5344CB8AC3E}">
        <p14:creationId xmlns:p14="http://schemas.microsoft.com/office/powerpoint/2010/main" val="4105862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9850A-7F6E-E831-EA37-8AC7A7CB7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1EEF95-FFFD-688D-D440-C0669B12C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乐队（“场面”）的位置与特点：</a:t>
            </a:r>
            <a:r>
              <a:rPr lang="zh-CN" altLang="en-US" sz="2200" dirty="0"/>
              <a:t>位置： 固定在舞台后方中央，处于“守旧”（传统门帘台帐）的前方。</a:t>
            </a:r>
            <a:endParaRPr lang="en-US" altLang="zh-CN" sz="2200" dirty="0"/>
          </a:p>
          <a:p>
            <a:r>
              <a:rPr lang="zh-CN" altLang="en-US" dirty="0"/>
              <a:t>布局：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sz="2000" dirty="0"/>
              <a:t>文场（管弦乐：胡琴、月琴、三弦、笛子等）坐在中间。 </a:t>
            </a: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 武场（打击乐：板鼓、大锣、铙钹、小锣）分坐两侧，鼓佬（鼓师）是整个乐队的指挥，居于核心位置。</a:t>
            </a:r>
            <a:endParaRPr lang="en-US" altLang="zh-CN" sz="2000" dirty="0"/>
          </a:p>
          <a:p>
            <a:pPr marL="0" indent="0">
              <a:buNone/>
            </a:pPr>
            <a:r>
              <a:rPr lang="zh-CN" altLang="en-US" dirty="0"/>
              <a:t>特点</a:t>
            </a:r>
            <a:r>
              <a:rPr lang="zh-CN" altLang="en-US" sz="2000" dirty="0"/>
              <a:t>： 暴露于观众视野： 乐队是演出的一部分，完全可见。鼓佬与演员眼神、动作交流直接，临场配合要求极高。  </a:t>
            </a:r>
            <a:endParaRPr lang="en-US" altLang="zh-CN" sz="2000" dirty="0"/>
          </a:p>
          <a:p>
            <a:pPr marL="0" indent="0">
              <a:buNone/>
            </a:pPr>
            <a:r>
              <a:rPr lang="zh-CN" altLang="en-US" dirty="0"/>
              <a:t>参与表演： </a:t>
            </a:r>
            <a:r>
              <a:rPr lang="zh-CN" altLang="en-US" sz="2000" dirty="0"/>
              <a:t>乐队人员有时需要帮腔、搭话或制造特殊音效。  </a:t>
            </a:r>
            <a:endParaRPr lang="en-US" altLang="zh-CN" sz="2000" dirty="0"/>
          </a:p>
          <a:p>
            <a:pPr marL="0" indent="0">
              <a:buNone/>
            </a:pPr>
            <a:r>
              <a:rPr lang="zh-CN" altLang="en-US" dirty="0"/>
              <a:t>空间狭小： </a:t>
            </a:r>
            <a:r>
              <a:rPr lang="zh-CN" altLang="en-US" sz="2000" dirty="0"/>
              <a:t>乐队和演员共用后方空间，换装、候场都比较局促。</a:t>
            </a:r>
          </a:p>
        </p:txBody>
      </p:sp>
    </p:spTree>
    <p:extLst>
      <p:ext uri="{BB962C8B-B14F-4D97-AF65-F5344CB8AC3E}">
        <p14:creationId xmlns:p14="http://schemas.microsoft.com/office/powerpoint/2010/main" val="648934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ABF6D-2F87-FF1A-6660-90CF4BBF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现代剧场时期（</a:t>
            </a:r>
            <a:r>
              <a:rPr lang="en-US" altLang="zh-CN" dirty="0"/>
              <a:t>20</a:t>
            </a:r>
            <a:r>
              <a:rPr lang="zh-CN" altLang="en-US" dirty="0"/>
              <a:t>世纪中叶至今）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D1533B-8932-0F41-B965-4230E7827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受西方戏剧和话剧的影响，京剧进入现代镜框式舞台剧场，观演关系发生了革命性变化。</a:t>
            </a:r>
          </a:p>
        </p:txBody>
      </p:sp>
    </p:spTree>
    <p:extLst>
      <p:ext uri="{BB962C8B-B14F-4D97-AF65-F5344CB8AC3E}">
        <p14:creationId xmlns:p14="http://schemas.microsoft.com/office/powerpoint/2010/main" val="1198246731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TM02892315[[fn=丝状]]</Template>
  <TotalTime>2486</TotalTime>
  <Words>4130</Words>
  <Application>Microsoft Office PowerPoint</Application>
  <PresentationFormat>宽屏</PresentationFormat>
  <Paragraphs>250</Paragraphs>
  <Slides>54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3" baseType="lpstr">
      <vt:lpstr>Arial Unicode MS</vt:lpstr>
      <vt:lpstr>Helvetica Neue</vt:lpstr>
      <vt:lpstr>quote-cjk-patch</vt:lpstr>
      <vt:lpstr>等线</vt:lpstr>
      <vt:lpstr>Arial</vt:lpstr>
      <vt:lpstr>Calibri</vt:lpstr>
      <vt:lpstr>Calibri Light</vt:lpstr>
      <vt:lpstr>Wingdings 2</vt:lpstr>
      <vt:lpstr>HDOfficeLightV0</vt:lpstr>
      <vt:lpstr>京剧中的伴奏乐器</vt:lpstr>
      <vt:lpstr>场面</vt:lpstr>
      <vt:lpstr>传统时期（清代至民国初年）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现代剧场时期（20世纪中叶至今）</vt:lpstr>
      <vt:lpstr>PowerPoint 演示文稿</vt:lpstr>
      <vt:lpstr>PowerPoint 演示文稿</vt:lpstr>
      <vt:lpstr> 当代多元化探索（近年来的新趋势）</vt:lpstr>
      <vt:lpstr>PowerPoint 演示文稿</vt:lpstr>
      <vt:lpstr>PowerPoint 演示文稿</vt:lpstr>
      <vt:lpstr>PowerPoint 演示文稿</vt:lpstr>
      <vt:lpstr>文场——诗意的管弦世界</vt:lpstr>
      <vt:lpstr>月琴</vt:lpstr>
      <vt:lpstr>PowerPoint 演示文稿</vt:lpstr>
      <vt:lpstr> 音色特点</vt:lpstr>
      <vt:lpstr>PowerPoint 演示文稿</vt:lpstr>
      <vt:lpstr> </vt:lpstr>
      <vt:lpstr>唢呐</vt:lpstr>
      <vt:lpstr> </vt:lpstr>
      <vt:lpstr>PowerPoint 演示文稿</vt:lpstr>
      <vt:lpstr>PowerPoint 演示文稿</vt:lpstr>
      <vt:lpstr> </vt:lpstr>
      <vt:lpstr>PowerPoint 演示文稿</vt:lpstr>
      <vt:lpstr>京胡</vt:lpstr>
      <vt:lpstr>PowerPoint 演示文稿</vt:lpstr>
      <vt:lpstr>京胡的特点</vt:lpstr>
      <vt:lpstr> 音色特质与情感表达</vt:lpstr>
      <vt:lpstr>与演员的互动技巧</vt:lpstr>
      <vt:lpstr>乐队协作中的核心功能</vt:lpstr>
      <vt:lpstr> 演奏技法与历史演进</vt:lpstr>
      <vt:lpstr> 特殊场景的象征化运用</vt:lpstr>
      <vt:lpstr>流派风格</vt:lpstr>
      <vt:lpstr>武场——铿锵的节奏王国</vt:lpstr>
      <vt:lpstr>PowerPoint 演示文稿</vt:lpstr>
      <vt:lpstr>锣鼓经中各乐器的发音</vt:lpstr>
      <vt:lpstr>锣鼓经——戏曲节奏的密码体系</vt:lpstr>
      <vt:lpstr> 戏剧节奏控制器</vt:lpstr>
      <vt:lpstr> 程式动作节拍器</vt:lpstr>
      <vt:lpstr> 情绪放大器</vt:lpstr>
      <vt:lpstr>锣鼓经主要分类</vt:lpstr>
      <vt:lpstr> </vt:lpstr>
      <vt:lpstr>具体锣鼓点子和经典运用场景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运用场景的进一步解读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XIYAO CHEN</dc:creator>
  <cp:lastModifiedBy>XIYAO CHEN</cp:lastModifiedBy>
  <cp:revision>48</cp:revision>
  <dcterms:created xsi:type="dcterms:W3CDTF">2025-03-20T12:43:32Z</dcterms:created>
  <dcterms:modified xsi:type="dcterms:W3CDTF">2025-09-25T05:07:11Z</dcterms:modified>
</cp:coreProperties>
</file>