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1" r:id="rId2"/>
    <p:sldId id="271" r:id="rId3"/>
    <p:sldId id="338" r:id="rId4"/>
    <p:sldId id="302" r:id="rId5"/>
    <p:sldId id="324" r:id="rId6"/>
    <p:sldId id="325" r:id="rId7"/>
    <p:sldId id="326" r:id="rId8"/>
    <p:sldId id="339" r:id="rId9"/>
    <p:sldId id="340" r:id="rId10"/>
    <p:sldId id="303" r:id="rId11"/>
    <p:sldId id="327" r:id="rId12"/>
    <p:sldId id="328" r:id="rId13"/>
    <p:sldId id="329" r:id="rId14"/>
    <p:sldId id="304" r:id="rId15"/>
    <p:sldId id="330" r:id="rId16"/>
    <p:sldId id="331" r:id="rId17"/>
    <p:sldId id="342" r:id="rId18"/>
    <p:sldId id="341" r:id="rId19"/>
    <p:sldId id="332" r:id="rId20"/>
    <p:sldId id="343" r:id="rId21"/>
    <p:sldId id="344" r:id="rId22"/>
    <p:sldId id="345" r:id="rId23"/>
    <p:sldId id="273"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8A"/>
    <a:srgbClr val="335899"/>
    <a:srgbClr val="3F6AB7"/>
    <a:srgbClr val="7991CE"/>
    <a:srgbClr val="B3BEDF"/>
    <a:srgbClr val="0171C5"/>
    <a:srgbClr val="7E3A66"/>
    <a:srgbClr val="7E6CC3"/>
    <a:srgbClr val="68578F"/>
    <a:srgbClr val="3F5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9" autoAdjust="0"/>
    <p:restoredTop sz="94660"/>
  </p:normalViewPr>
  <p:slideViewPr>
    <p:cSldViewPr snapToGrid="0" showGuides="1">
      <p:cViewPr varScale="1">
        <p:scale>
          <a:sx n="66" d="100"/>
          <a:sy n="66" d="100"/>
        </p:scale>
        <p:origin x="916" y="32"/>
      </p:cViewPr>
      <p:guideLst>
        <p:guide orient="horz" pos="2137"/>
        <p:guide pos="3817"/>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圆角矩形 6"/>
          <p:cNvSpPr/>
          <p:nvPr userDrawn="1"/>
        </p:nvSpPr>
        <p:spPr>
          <a:xfrm>
            <a:off x="2019869" y="5501898"/>
            <a:ext cx="10172131" cy="1284102"/>
          </a:xfrm>
          <a:prstGeom prst="roundRect">
            <a:avLst>
              <a:gd name="adj" fmla="val 0"/>
            </a:avLst>
          </a:prstGeom>
          <a:solidFill>
            <a:srgbClr val="004F8A">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userDrawn="1"/>
        </p:nvSpPr>
        <p:spPr>
          <a:xfrm>
            <a:off x="0" y="5501898"/>
            <a:ext cx="3048000" cy="1284102"/>
          </a:xfrm>
          <a:custGeom>
            <a:avLst/>
            <a:gdLst>
              <a:gd name="connsiteX0" fmla="*/ 0 w 3036468"/>
              <a:gd name="connsiteY0" fmla="*/ 0 h 1800000"/>
              <a:gd name="connsiteX1" fmla="*/ 3036468 w 3036468"/>
              <a:gd name="connsiteY1" fmla="*/ 0 h 1800000"/>
              <a:gd name="connsiteX2" fmla="*/ 2061536 w 3036468"/>
              <a:gd name="connsiteY2" fmla="*/ 1800000 h 1800000"/>
              <a:gd name="connsiteX3" fmla="*/ 0 w 3036468"/>
              <a:gd name="connsiteY3" fmla="*/ 1800000 h 1800000"/>
            </a:gdLst>
            <a:ahLst/>
            <a:cxnLst>
              <a:cxn ang="0">
                <a:pos x="connsiteX0" y="connsiteY0"/>
              </a:cxn>
              <a:cxn ang="0">
                <a:pos x="connsiteX1" y="connsiteY1"/>
              </a:cxn>
              <a:cxn ang="0">
                <a:pos x="connsiteX2" y="connsiteY2"/>
              </a:cxn>
              <a:cxn ang="0">
                <a:pos x="connsiteX3" y="connsiteY3"/>
              </a:cxn>
            </a:cxnLst>
            <a:rect l="l" t="t" r="r" b="b"/>
            <a:pathLst>
              <a:path w="3036468" h="1800000">
                <a:moveTo>
                  <a:pt x="0" y="0"/>
                </a:moveTo>
                <a:lnTo>
                  <a:pt x="3036468" y="0"/>
                </a:lnTo>
                <a:lnTo>
                  <a:pt x="2061536" y="1800000"/>
                </a:lnTo>
                <a:lnTo>
                  <a:pt x="0" y="1800000"/>
                </a:lnTo>
                <a:close/>
              </a:path>
            </a:pathLst>
          </a:cu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5429898"/>
            <a:ext cx="12192000" cy="72000"/>
          </a:xfrm>
          <a:prstGeom prst="rec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6786000"/>
            <a:ext cx="12192000" cy="72000"/>
          </a:xfrm>
          <a:prstGeom prst="rec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2743201" y="5970198"/>
            <a:ext cx="9448799" cy="522360"/>
          </a:xfrm>
        </p:spPr>
        <p:txBody>
          <a:bodyPr anchor="ctr"/>
          <a:lstStyle>
            <a:lvl1pPr algn="l">
              <a:defRPr sz="60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362" y="5611454"/>
            <a:ext cx="1100407" cy="11036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 name="任意多边形 9"/>
          <p:cNvSpPr/>
          <p:nvPr userDrawn="1"/>
        </p:nvSpPr>
        <p:spPr>
          <a:xfrm>
            <a:off x="0" y="72000"/>
            <a:ext cx="1095825" cy="914400"/>
          </a:xfrm>
          <a:custGeom>
            <a:avLst/>
            <a:gdLst>
              <a:gd name="connsiteX0" fmla="*/ 0 w 1095825"/>
              <a:gd name="connsiteY0" fmla="*/ 0 h 914400"/>
              <a:gd name="connsiteX1" fmla="*/ 1095825 w 1095825"/>
              <a:gd name="connsiteY1" fmla="*/ 0 h 914400"/>
              <a:gd name="connsiteX2" fmla="*/ 608144 w 1095825"/>
              <a:gd name="connsiteY2" fmla="*/ 914400 h 914400"/>
              <a:gd name="connsiteX3" fmla="*/ 0 w 109582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95825" h="914400">
                <a:moveTo>
                  <a:pt x="0" y="0"/>
                </a:moveTo>
                <a:lnTo>
                  <a:pt x="1095825" y="0"/>
                </a:lnTo>
                <a:lnTo>
                  <a:pt x="608144" y="914400"/>
                </a:lnTo>
                <a:lnTo>
                  <a:pt x="0" y="914400"/>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95824" y="72000"/>
            <a:ext cx="10257975" cy="914400"/>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11" name="矩形 10"/>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62" y="238790"/>
            <a:ext cx="528467" cy="530020"/>
          </a:xfrm>
          <a:prstGeom prst="rect">
            <a:avLst/>
          </a:prstGeom>
        </p:spPr>
      </p:pic>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4F8A"/>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lgn="ctr">
              <a:defRPr sz="600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807DB26E-7550-4A68-B9ED-0930F4C79F79}" type="datetimeFigureOut">
              <a:rPr lang="zh-CN" altLang="en-US" smtClean="0"/>
              <a:t>2024/4/8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9" name="图片占位符 8"/>
          <p:cNvSpPr>
            <a:spLocks noGrp="1"/>
          </p:cNvSpPr>
          <p:nvPr>
            <p:ph type="pic" sz="quarter" idx="13"/>
          </p:nvPr>
        </p:nvSpPr>
        <p:spPr>
          <a:xfrm>
            <a:off x="0" y="0"/>
            <a:ext cx="6813176" cy="6858000"/>
          </a:xfrm>
          <a:ln>
            <a:noFill/>
          </a:ln>
        </p:spPr>
        <p:txBody>
          <a:bodyPr/>
          <a:lstStyle/>
          <a:p>
            <a:endParaRPr lang="zh-CN" altLang="en-US" dirty="0"/>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8" name="任意多边形 7"/>
          <p:cNvSpPr/>
          <p:nvPr userDrawn="1"/>
        </p:nvSpPr>
        <p:spPr>
          <a:xfrm>
            <a:off x="0" y="72000"/>
            <a:ext cx="1095825" cy="914400"/>
          </a:xfrm>
          <a:custGeom>
            <a:avLst/>
            <a:gdLst>
              <a:gd name="connsiteX0" fmla="*/ 0 w 1095825"/>
              <a:gd name="connsiteY0" fmla="*/ 0 h 914400"/>
              <a:gd name="connsiteX1" fmla="*/ 1095825 w 1095825"/>
              <a:gd name="connsiteY1" fmla="*/ 0 h 914400"/>
              <a:gd name="connsiteX2" fmla="*/ 608144 w 1095825"/>
              <a:gd name="connsiteY2" fmla="*/ 914400 h 914400"/>
              <a:gd name="connsiteX3" fmla="*/ 0 w 109582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1095825" h="914400">
                <a:moveTo>
                  <a:pt x="0" y="0"/>
                </a:moveTo>
                <a:lnTo>
                  <a:pt x="1095825" y="0"/>
                </a:lnTo>
                <a:lnTo>
                  <a:pt x="608144" y="914400"/>
                </a:lnTo>
                <a:lnTo>
                  <a:pt x="0" y="914400"/>
                </a:lnTo>
                <a:close/>
              </a:path>
            </a:pathLst>
          </a:cu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095824" y="72000"/>
            <a:ext cx="10257975" cy="914400"/>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807DB26E-7550-4A68-B9ED-0930F4C79F79}" type="datetimeFigureOut">
              <a:rPr lang="zh-CN" altLang="en-US" smtClean="0"/>
              <a:t>2024/4/8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10" name="矩形 9"/>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62" y="238790"/>
            <a:ext cx="528467" cy="530020"/>
          </a:xfrm>
          <a:prstGeom prst="rect">
            <a:avLst/>
          </a:prstGeom>
        </p:spPr>
      </p:pic>
      <p:sp>
        <p:nvSpPr>
          <p:cNvPr id="6" name="矩形 5"/>
          <p:cNvSpPr/>
          <p:nvPr userDrawn="1"/>
        </p:nvSpPr>
        <p:spPr>
          <a:xfrm>
            <a:off x="7858760" y="607949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7DB26E-7550-4A68-B9ED-0930F4C79F79}" type="datetimeFigureOut">
              <a:rPr lang="zh-CN" altLang="en-US" smtClean="0"/>
              <a:t>2024/4/8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5" name="矩形 4"/>
          <p:cNvSpPr/>
          <p:nvPr userDrawn="1"/>
        </p:nvSpPr>
        <p:spPr>
          <a:xfrm>
            <a:off x="0" y="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6786000"/>
            <a:ext cx="12192000" cy="720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004F8A"/>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07DB26E-7550-4A68-B9ED-0930F4C79F79}" type="datetimeFigureOut">
              <a:rPr lang="zh-CN" altLang="en-US" smtClean="0"/>
              <a:t>2024/4/8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1BC2DF-976F-4C49-92B9-E79BD60CFE9D}" type="slidenum">
              <a:rPr lang="zh-CN" altLang="en-US" smtClean="0"/>
              <a:t>‹#›</a:t>
            </a:fld>
            <a:endParaRPr lang="zh-CN" altLang="en-US"/>
          </a:p>
        </p:txBody>
      </p:sp>
      <p:sp>
        <p:nvSpPr>
          <p:cNvPr id="7" name="矩形 6"/>
          <p:cNvSpPr/>
          <p:nvPr userDrawn="1"/>
        </p:nvSpPr>
        <p:spPr>
          <a:xfrm>
            <a:off x="7945120" y="6014720"/>
            <a:ext cx="4246880" cy="706755"/>
          </a:xfrm>
          <a:prstGeom prst="rect">
            <a:avLst/>
          </a:prstGeom>
          <a:noFill/>
          <a:ln>
            <a:noFill/>
          </a:ln>
        </p:spPr>
        <p:txBody>
          <a:bodyPr wrap="none" rtlCol="0" anchor="t">
            <a:spAutoFit/>
          </a:bodyPr>
          <a:lstStyle/>
          <a:p>
            <a:pPr algn="ctr"/>
            <a:r>
              <a:rPr lang="zh-CN" altLang="en-US" sz="4000" b="1">
                <a:solidFill>
                  <a:schemeClr val="bg2"/>
                </a:solidFill>
                <a:effectLst>
                  <a:innerShdw blurRad="63500" dist="50800" dir="13500000">
                    <a:srgbClr val="000000">
                      <a:alpha val="50000"/>
                    </a:srgbClr>
                  </a:innerShdw>
                </a:effectLst>
              </a:rPr>
              <a:t>复旦大学版权所有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10" name="矩形 9"/>
          <p:cNvSpPr/>
          <p:nvPr userDrawn="1"/>
        </p:nvSpPr>
        <p:spPr>
          <a:xfrm>
            <a:off x="-1" y="1"/>
            <a:ext cx="10468725" cy="9525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6096000" y="6108700"/>
            <a:ext cx="6096000" cy="749300"/>
          </a:xfrm>
          <a:prstGeom prst="rect">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72BB5F89-3C37-49A6-B7CC-41D189EEC0B1}" type="datetimeFigureOut">
              <a:rPr lang="zh-CN" altLang="en-US" smtClean="0"/>
              <a:t>2024/4/8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89001C-556A-4238-A7E0-2B72E20C5D72}" type="slidenum">
              <a:rPr lang="zh-CN" altLang="en-US" smtClean="0"/>
              <a:t>‹#›</a:t>
            </a:fld>
            <a:endParaRPr lang="zh-CN" altLang="en-US"/>
          </a:p>
        </p:txBody>
      </p:sp>
      <p:sp>
        <p:nvSpPr>
          <p:cNvPr id="7" name="矩形 6"/>
          <p:cNvSpPr/>
          <p:nvPr userDrawn="1"/>
        </p:nvSpPr>
        <p:spPr>
          <a:xfrm>
            <a:off x="-6350" y="5349875"/>
            <a:ext cx="8286750" cy="1511300"/>
          </a:xfrm>
          <a:custGeom>
            <a:avLst/>
            <a:gdLst>
              <a:gd name="connsiteX0" fmla="*/ 0 w 7404100"/>
              <a:gd name="connsiteY0" fmla="*/ 0 h 1498600"/>
              <a:gd name="connsiteX1" fmla="*/ 7404100 w 7404100"/>
              <a:gd name="connsiteY1" fmla="*/ 0 h 1498600"/>
              <a:gd name="connsiteX2" fmla="*/ 7404100 w 7404100"/>
              <a:gd name="connsiteY2" fmla="*/ 1498600 h 1498600"/>
              <a:gd name="connsiteX3" fmla="*/ 0 w 7404100"/>
              <a:gd name="connsiteY3" fmla="*/ 1498600 h 1498600"/>
              <a:gd name="connsiteX4" fmla="*/ 0 w 7404100"/>
              <a:gd name="connsiteY4" fmla="*/ 0 h 1498600"/>
              <a:gd name="connsiteX0-1" fmla="*/ 0 w 7404100"/>
              <a:gd name="connsiteY0-2" fmla="*/ 0 h 1498600"/>
              <a:gd name="connsiteX1-3" fmla="*/ 6121400 w 7404100"/>
              <a:gd name="connsiteY1-4" fmla="*/ 0 h 1498600"/>
              <a:gd name="connsiteX2-5" fmla="*/ 7404100 w 7404100"/>
              <a:gd name="connsiteY2-6" fmla="*/ 1498600 h 1498600"/>
              <a:gd name="connsiteX3-7" fmla="*/ 0 w 7404100"/>
              <a:gd name="connsiteY3-8" fmla="*/ 1498600 h 1498600"/>
              <a:gd name="connsiteX4-9" fmla="*/ 0 w 7404100"/>
              <a:gd name="connsiteY4-10" fmla="*/ 0 h 1498600"/>
              <a:gd name="connsiteX0-11" fmla="*/ 0 w 8280400"/>
              <a:gd name="connsiteY0-12" fmla="*/ 0 h 1511300"/>
              <a:gd name="connsiteX1-13" fmla="*/ 6121400 w 8280400"/>
              <a:gd name="connsiteY1-14" fmla="*/ 0 h 1511300"/>
              <a:gd name="connsiteX2-15" fmla="*/ 8280400 w 8280400"/>
              <a:gd name="connsiteY2-16" fmla="*/ 1511300 h 1511300"/>
              <a:gd name="connsiteX3-17" fmla="*/ 0 w 8280400"/>
              <a:gd name="connsiteY3-18" fmla="*/ 1498600 h 1511300"/>
              <a:gd name="connsiteX4-19" fmla="*/ 0 w 8280400"/>
              <a:gd name="connsiteY4-20" fmla="*/ 0 h 1511300"/>
              <a:gd name="connsiteX0-21" fmla="*/ 6350 w 8286750"/>
              <a:gd name="connsiteY0-22" fmla="*/ 0 h 1511300"/>
              <a:gd name="connsiteX1-23" fmla="*/ 6127750 w 8286750"/>
              <a:gd name="connsiteY1-24" fmla="*/ 0 h 1511300"/>
              <a:gd name="connsiteX2-25" fmla="*/ 8286750 w 8286750"/>
              <a:gd name="connsiteY2-26" fmla="*/ 1511300 h 1511300"/>
              <a:gd name="connsiteX3-27" fmla="*/ 0 w 8286750"/>
              <a:gd name="connsiteY3-28" fmla="*/ 1504950 h 1511300"/>
              <a:gd name="connsiteX4-29" fmla="*/ 6350 w 8286750"/>
              <a:gd name="connsiteY4-30" fmla="*/ 0 h 15113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86750" h="1511300">
                <a:moveTo>
                  <a:pt x="6350" y="0"/>
                </a:moveTo>
                <a:lnTo>
                  <a:pt x="6127750" y="0"/>
                </a:lnTo>
                <a:lnTo>
                  <a:pt x="8286750" y="1511300"/>
                </a:lnTo>
                <a:lnTo>
                  <a:pt x="0" y="1504950"/>
                </a:lnTo>
                <a:cubicBezTo>
                  <a:pt x="2117" y="1003300"/>
                  <a:pt x="4233" y="501650"/>
                  <a:pt x="6350" y="0"/>
                </a:cubicBezTo>
                <a:close/>
              </a:path>
            </a:pathLst>
          </a:custGeom>
          <a:solidFill>
            <a:srgbClr val="017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121900" y="0"/>
            <a:ext cx="2070100" cy="825500"/>
          </a:xfrm>
          <a:custGeom>
            <a:avLst/>
            <a:gdLst>
              <a:gd name="connsiteX0" fmla="*/ 0 w 2692400"/>
              <a:gd name="connsiteY0" fmla="*/ 0 h 825500"/>
              <a:gd name="connsiteX1" fmla="*/ 2692400 w 2692400"/>
              <a:gd name="connsiteY1" fmla="*/ 0 h 825500"/>
              <a:gd name="connsiteX2" fmla="*/ 2692400 w 2692400"/>
              <a:gd name="connsiteY2" fmla="*/ 825500 h 825500"/>
              <a:gd name="connsiteX3" fmla="*/ 0 w 2692400"/>
              <a:gd name="connsiteY3" fmla="*/ 825500 h 825500"/>
              <a:gd name="connsiteX4" fmla="*/ 0 w 2692400"/>
              <a:gd name="connsiteY4" fmla="*/ 0 h 825500"/>
              <a:gd name="connsiteX0-1" fmla="*/ 0 w 2692400"/>
              <a:gd name="connsiteY0-2" fmla="*/ 0 h 825500"/>
              <a:gd name="connsiteX1-3" fmla="*/ 2692400 w 2692400"/>
              <a:gd name="connsiteY1-4" fmla="*/ 0 h 825500"/>
              <a:gd name="connsiteX2-5" fmla="*/ 2692400 w 2692400"/>
              <a:gd name="connsiteY2-6" fmla="*/ 825500 h 825500"/>
              <a:gd name="connsiteX3-7" fmla="*/ 965200 w 2692400"/>
              <a:gd name="connsiteY3-8" fmla="*/ 825500 h 825500"/>
              <a:gd name="connsiteX4-9" fmla="*/ 0 w 2692400"/>
              <a:gd name="connsiteY4-10" fmla="*/ 0 h 8255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92400" h="825500">
                <a:moveTo>
                  <a:pt x="0" y="0"/>
                </a:moveTo>
                <a:lnTo>
                  <a:pt x="2692400" y="0"/>
                </a:lnTo>
                <a:lnTo>
                  <a:pt x="2692400" y="825500"/>
                </a:lnTo>
                <a:lnTo>
                  <a:pt x="965200" y="825500"/>
                </a:lnTo>
                <a:lnTo>
                  <a:pt x="0" y="0"/>
                </a:lnTo>
                <a:close/>
              </a:path>
            </a:pathLst>
          </a:custGeom>
          <a:solidFill>
            <a:srgbClr val="017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393699" y="5816203"/>
            <a:ext cx="6355444" cy="800893"/>
          </a:xfrm>
        </p:spPr>
        <p:txBody>
          <a:bodyPr anchor="b">
            <a:noAutofit/>
          </a:bodyPr>
          <a:lstStyle>
            <a:lvl1pPr algn="l">
              <a:defRPr sz="48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8153400" y="6285706"/>
            <a:ext cx="3966030" cy="506411"/>
          </a:xfrm>
        </p:spPr>
        <p:txBody>
          <a:bodyPr/>
          <a:lstStyle>
            <a:lvl1pPr marL="0" indent="0" algn="ctr">
              <a:buNone/>
              <a:defRPr sz="2400">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65625" y="34567"/>
            <a:ext cx="754150" cy="756366"/>
          </a:xfrm>
          <a:prstGeom prst="rect">
            <a:avLst/>
          </a:prstGeom>
        </p:spPr>
      </p:pic>
      <p:sp>
        <p:nvSpPr>
          <p:cNvPr id="13" name="矩形 12"/>
          <p:cNvSpPr/>
          <p:nvPr userDrawn="1"/>
        </p:nvSpPr>
        <p:spPr>
          <a:xfrm>
            <a:off x="126999" y="5718629"/>
            <a:ext cx="139701" cy="95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2000"/>
            <a:ext cx="10515600" cy="9144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7DB26E-7550-4A68-B9ED-0930F4C79F79}" type="datetimeFigureOut">
              <a:rPr lang="zh-CN" altLang="en-US" smtClean="0"/>
              <a:t>2024/4/8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1BC2DF-976F-4C49-92B9-E79BD60CFE9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道德：善与良心</a:t>
            </a:r>
          </a:p>
        </p:txBody>
      </p:sp>
      <p:sp>
        <p:nvSpPr>
          <p:cNvPr id="3" name="副标题 2"/>
          <p:cNvSpPr>
            <a:spLocks noGrp="1"/>
          </p:cNvSpPr>
          <p:nvPr>
            <p:ph type="subTitle" idx="1"/>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lstStyle/>
          <a:p>
            <a:pPr algn="r"/>
            <a:r>
              <a:rPr lang="zh-CN" altLang="en-US" dirty="0"/>
              <a:t>良心 </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3</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良心概念</a:t>
            </a:r>
          </a:p>
        </p:txBody>
      </p:sp>
      <p:sp>
        <p:nvSpPr>
          <p:cNvPr id="3" name="文本框 2"/>
          <p:cNvSpPr txBox="1"/>
          <p:nvPr/>
        </p:nvSpPr>
        <p:spPr>
          <a:xfrm>
            <a:off x="455930" y="1090295"/>
            <a:ext cx="11202035" cy="4893647"/>
          </a:xfrm>
          <a:prstGeom prst="rect">
            <a:avLst/>
          </a:prstGeom>
          <a:noFill/>
        </p:spPr>
        <p:txBody>
          <a:bodyPr wrap="square" rtlCol="0">
            <a:spAutoFit/>
          </a:bodyPr>
          <a:lstStyle/>
          <a:p>
            <a:pPr eaLnBrk="1" hangingPunct="1">
              <a:buFont typeface="Wingdings" panose="05000000000000000000" pitchFamily="2" charset="2"/>
              <a:buNone/>
            </a:pPr>
            <a:r>
              <a:rPr lang="zh-CN" altLang="en-US" sz="2400" dirty="0">
                <a:sym typeface="+mn-ea"/>
              </a:rPr>
              <a:t>善或普遍的福利是道德的客观内容，而良心是道德的主观形式，普遍福利是通过良心的自我规定被把握的。</a:t>
            </a:r>
            <a:r>
              <a:rPr lang="en-US" altLang="zh-CN" sz="2400" dirty="0">
                <a:sym typeface="+mn-ea"/>
              </a:rPr>
              <a:t>  </a:t>
            </a:r>
            <a:r>
              <a:rPr lang="zh-CN" altLang="en-US" sz="2400" dirty="0">
                <a:sym typeface="+mn-ea"/>
              </a:rPr>
              <a:t>以普遍的客观性为立足点，道德的绝对目的是善，以普遍的绝对主观性为立足点，道德的绝对目的是主观性自身对普遍性的绝对确信，而在主观性内部确立起来的道德自我确定性就是他的良心。简单地说，良心是善的主观形式。</a:t>
            </a:r>
            <a:endParaRPr lang="en-US" altLang="zh-CN" sz="2400" dirty="0"/>
          </a:p>
          <a:p>
            <a:pPr eaLnBrk="1" hangingPunct="1">
              <a:buFont typeface="Wingdings" panose="05000000000000000000" pitchFamily="2" charset="2"/>
              <a:buNone/>
            </a:pPr>
            <a:r>
              <a:rPr lang="zh-CN" altLang="en-US" sz="2400" dirty="0">
                <a:sym typeface="+mn-ea"/>
              </a:rPr>
              <a:t>诉诸良心是典型的现代道德立场，传统道德本质上是习俗性的，义务和责任的来源不是自我意志，而是传统，包括宗教、文化经典等。 “人作为良心，已不再受特殊性目的的束缚，所以这是一个更高的观点，是首次达到这种意识、这种在自身中深入的近代世界的观点。”</a:t>
            </a:r>
            <a:r>
              <a:rPr lang="en-US" altLang="zh-CN" sz="2400" dirty="0">
                <a:sym typeface="+mn-ea"/>
              </a:rPr>
              <a:t>§136</a:t>
            </a:r>
            <a:r>
              <a:rPr lang="en-US" sz="2400" dirty="0">
                <a:ea typeface="宋体" panose="02010600030101010101" pitchFamily="2" charset="-122"/>
                <a:sym typeface="+mn-ea"/>
              </a:rPr>
              <a:t>，</a:t>
            </a:r>
          </a:p>
          <a:p>
            <a:pPr eaLnBrk="1" hangingPunct="1">
              <a:buFont typeface="Wingdings" panose="05000000000000000000" pitchFamily="2" charset="2"/>
              <a:buNone/>
            </a:pPr>
            <a:r>
              <a:rPr lang="zh-CN" altLang="en-US" sz="2400" dirty="0">
                <a:sym typeface="+mn-ea"/>
              </a:rPr>
              <a:t>良心是孤独的个人在内心中与自己对话，在这里一切外在的限制都消失了，人完全留在内在主观性之中。古典世界道德秩序的基础是德性（</a:t>
            </a:r>
            <a:r>
              <a:rPr lang="en-US" altLang="zh-CN" sz="2400" dirty="0">
                <a:sym typeface="+mn-ea"/>
              </a:rPr>
              <a:t>virtue)，</a:t>
            </a:r>
            <a:r>
              <a:rPr lang="en-US" altLang="zh-CN" sz="2400" dirty="0" err="1">
                <a:sym typeface="+mn-ea"/>
              </a:rPr>
              <a:t>现代世界道德秩序的基础是福利或良心</a:t>
            </a:r>
            <a:r>
              <a:rPr lang="en-US" altLang="zh-CN" sz="2400" dirty="0">
                <a:sym typeface="+mn-ea"/>
              </a:rPr>
              <a:t>。</a:t>
            </a:r>
            <a:r>
              <a:rPr lang="zh-CN" altLang="en-US" sz="2400" dirty="0">
                <a:sym typeface="+mn-ea"/>
              </a:rPr>
              <a:t>理解良心作为道德主观性的概念对理解黑格尔的道德观具有重要性。它是主观自由的顶峰，也是其局限性的完全暴露。</a:t>
            </a:r>
            <a:endParaRPr lang="zh-CN" alt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sym typeface="+mn-ea"/>
              </a:rPr>
              <a:t>良心是自我意识对自身的无限自我确信</a:t>
            </a:r>
            <a:endParaRPr lang="zh-CN" altLang="en-US" dirty="0"/>
          </a:p>
        </p:txBody>
      </p:sp>
      <p:sp>
        <p:nvSpPr>
          <p:cNvPr id="3" name="文本框 2"/>
          <p:cNvSpPr txBox="1"/>
          <p:nvPr/>
        </p:nvSpPr>
        <p:spPr>
          <a:xfrm>
            <a:off x="852170" y="1136015"/>
            <a:ext cx="10501630" cy="4399915"/>
          </a:xfrm>
          <a:prstGeom prst="rect">
            <a:avLst/>
          </a:prstGeom>
          <a:noFill/>
        </p:spPr>
        <p:txBody>
          <a:bodyPr wrap="square" rtlCol="0">
            <a:spAutoFit/>
          </a:bodyPr>
          <a:lstStyle/>
          <a:p>
            <a:pPr eaLnBrk="1" hangingPunct="1">
              <a:buFont typeface="Wingdings" panose="05000000000000000000" pitchFamily="2" charset="2"/>
              <a:buNone/>
            </a:pPr>
            <a:r>
              <a:rPr lang="zh-CN" altLang="en-US" sz="2800">
                <a:sym typeface="+mn-ea"/>
              </a:rPr>
              <a:t>良心是自在自为地善的心境。在善中，道德的观点是绝对法的观点，即不论是法律还是个人的福利都必须服从以普遍福利为内容的普遍意志。良心是这种绝对法的主观形式 。“良心没有客观内容，所以它是自为的、无限的、形式的自我确信。”（</a:t>
            </a:r>
            <a:r>
              <a:rPr lang="en-US" altLang="zh-CN" sz="2800">
                <a:sym typeface="+mn-ea"/>
              </a:rPr>
              <a:t>139-140</a:t>
            </a:r>
            <a:r>
              <a:rPr lang="zh-CN" altLang="en-US" sz="2800">
                <a:sym typeface="+mn-ea"/>
              </a:rPr>
              <a:t>）</a:t>
            </a:r>
          </a:p>
          <a:p>
            <a:pPr eaLnBrk="1" hangingPunct="1">
              <a:buFont typeface="Wingdings" panose="05000000000000000000" pitchFamily="2" charset="2"/>
              <a:buNone/>
            </a:pPr>
            <a:r>
              <a:rPr lang="zh-CN" altLang="en-US" sz="2800">
                <a:sym typeface="+mn-ea"/>
              </a:rPr>
              <a:t>良心的观点是主体自我中心主义观点，“良心表示着主观自我意识绝对有权知道在自身中和根据它自身什么是权利和义务，并且除了它这样地认识到和希求的东西才是真正的权利和义务。”（第</a:t>
            </a:r>
            <a:r>
              <a:rPr lang="en-US" altLang="zh-CN" sz="2800">
                <a:sym typeface="+mn-ea"/>
              </a:rPr>
              <a:t>137</a:t>
            </a:r>
            <a:r>
              <a:rPr lang="zh-CN" altLang="en-US" sz="2800">
                <a:sym typeface="+mn-ea"/>
              </a:rPr>
              <a:t>节，第</a:t>
            </a:r>
            <a:r>
              <a:rPr lang="en-US" altLang="zh-CN" sz="2800">
                <a:sym typeface="+mn-ea"/>
              </a:rPr>
              <a:t>140</a:t>
            </a:r>
            <a:r>
              <a:rPr lang="zh-CN" altLang="en-US" sz="2800">
                <a:sym typeface="+mn-ea"/>
              </a:rPr>
              <a:t>页）道德的标准在人的内心之中。作为主观的法，良心的观点是主观自由的最高形式，它也是信仰自由、思想自由等等的根基。</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sym typeface="+mn-ea"/>
              </a:rPr>
              <a:t>良心是至圣之所</a:t>
            </a:r>
            <a:endParaRPr lang="zh-CN" altLang="en-US" dirty="0"/>
          </a:p>
        </p:txBody>
      </p:sp>
      <p:sp>
        <p:nvSpPr>
          <p:cNvPr id="3" name="文本框 2"/>
          <p:cNvSpPr txBox="1"/>
          <p:nvPr/>
        </p:nvSpPr>
        <p:spPr>
          <a:xfrm>
            <a:off x="561975" y="986155"/>
            <a:ext cx="10142220" cy="4524315"/>
          </a:xfrm>
          <a:prstGeom prst="rect">
            <a:avLst/>
          </a:prstGeom>
          <a:noFill/>
        </p:spPr>
        <p:txBody>
          <a:bodyPr wrap="square" rtlCol="0">
            <a:spAutoFit/>
          </a:bodyPr>
          <a:lstStyle/>
          <a:p>
            <a:pPr eaLnBrk="1" hangingPunct="1"/>
            <a:r>
              <a:rPr lang="zh-CN" altLang="en-US" sz="3200" dirty="0">
                <a:sym typeface="+mn-ea"/>
              </a:rPr>
              <a:t>黑格尔认为，良心是</a:t>
            </a:r>
            <a:r>
              <a:rPr lang="en-US" sz="3200" dirty="0">
                <a:ea typeface="宋体" panose="02010600030101010101" pitchFamily="2" charset="-122"/>
                <a:sym typeface="+mn-ea"/>
              </a:rPr>
              <a:t>“</a:t>
            </a:r>
            <a:r>
              <a:rPr lang="zh-CN" altLang="en-US" sz="3200" dirty="0">
                <a:sym typeface="+mn-ea"/>
              </a:rPr>
              <a:t>至圣所</a:t>
            </a:r>
            <a:r>
              <a:rPr lang="en-US" sz="3200" dirty="0">
                <a:ea typeface="宋体" panose="02010600030101010101" pitchFamily="2" charset="-122"/>
                <a:sym typeface="+mn-ea"/>
              </a:rPr>
              <a:t>”</a:t>
            </a:r>
            <a:r>
              <a:rPr lang="zh-CN" altLang="en-US" sz="3200" dirty="0">
                <a:sym typeface="+mn-ea"/>
              </a:rPr>
              <a:t>，是不可侵犯的。至圣所指教堂中存放圣物的神龛。良心是至圣之所意味着它是绝对不可侵犯的。当一个行为规范上到良心层面衡量时，就是上升到了主观性的最高法庭来衡量了。因此，现代人往往以良心发誓，正如以往往往以上帝起誓一样。</a:t>
            </a:r>
            <a:endParaRPr lang="en-US" altLang="zh-CN" sz="3200" dirty="0">
              <a:sym typeface="+mn-ea"/>
            </a:endParaRPr>
          </a:p>
          <a:p>
            <a:pPr eaLnBrk="1" hangingPunct="1"/>
            <a:r>
              <a:rPr lang="zh-CN" altLang="en-US" sz="3200" dirty="0">
                <a:sym typeface="+mn-ea"/>
              </a:rPr>
              <a:t>黑格尔认为良心在任何情况下都不应该受到惩罚。一切追究信仰和内心思想的罪行都是非道德的。（良心作为主观认识跟自在自为存在的东西的统一，是一种神物，谁侵犯它就是亵渎。（</a:t>
            </a:r>
            <a:r>
              <a:rPr lang="en-US" altLang="zh-CN" sz="3200" dirty="0">
                <a:sym typeface="+mn-ea"/>
              </a:rPr>
              <a:t>137节，142页）</a:t>
            </a:r>
            <a:endParaRPr lang="zh-CN" altLang="en-US"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道德的不确定性</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4</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sym typeface="+mn-ea"/>
              </a:rPr>
              <a:t>良心是只是主观的无限的自我确信</a:t>
            </a:r>
            <a:endParaRPr lang="zh-CN" altLang="en-US" dirty="0"/>
          </a:p>
        </p:txBody>
      </p:sp>
      <p:sp>
        <p:nvSpPr>
          <p:cNvPr id="3" name="文本框 2"/>
          <p:cNvSpPr txBox="1"/>
          <p:nvPr/>
        </p:nvSpPr>
        <p:spPr>
          <a:xfrm>
            <a:off x="563245" y="1136015"/>
            <a:ext cx="10790555" cy="5631180"/>
          </a:xfrm>
          <a:prstGeom prst="rect">
            <a:avLst/>
          </a:prstGeom>
          <a:noFill/>
        </p:spPr>
        <p:txBody>
          <a:bodyPr wrap="square" rtlCol="0">
            <a:spAutoFit/>
          </a:bodyPr>
          <a:lstStyle/>
          <a:p>
            <a:r>
              <a:rPr lang="zh-CN" altLang="en-US" sz="2400" dirty="0">
                <a:sym typeface="+mn-ea"/>
              </a:rPr>
              <a:t>黑格尔虽然认为良心是至圣之所，是不可侵犯的。但不能把社会建立在良心基础上，“所以良心的意义是模棱两可的，它被</a:t>
            </a:r>
            <a:r>
              <a:rPr lang="zh-CN" altLang="en-US" sz="2400" b="1" dirty="0">
                <a:sym typeface="+mn-ea"/>
              </a:rPr>
              <a:t>假定</a:t>
            </a:r>
            <a:r>
              <a:rPr lang="zh-CN" altLang="en-US" sz="2400" dirty="0">
                <a:sym typeface="+mn-ea"/>
              </a:rPr>
              <a:t>为指主观认识和意志跟真实的善的统一而言，因而它主张和承认为一种神圣的东西，可是同时，作为自我意识仅仅在自身中的主观反思，它却要求自己有权能，而这种权能只属于上述同一本身。”（第</a:t>
            </a:r>
            <a:r>
              <a:rPr lang="en-US" sz="2400" dirty="0">
                <a:sym typeface="+mn-ea"/>
              </a:rPr>
              <a:t>139</a:t>
            </a:r>
            <a:r>
              <a:rPr lang="zh-CN" altLang="en-US" sz="2400" dirty="0">
                <a:sym typeface="+mn-ea"/>
              </a:rPr>
              <a:t>节，</a:t>
            </a:r>
            <a:r>
              <a:rPr lang="en-US" sz="2400" dirty="0">
                <a:sym typeface="+mn-ea"/>
              </a:rPr>
              <a:t>140</a:t>
            </a:r>
            <a:r>
              <a:rPr lang="zh-CN" altLang="en-US" sz="2400" dirty="0">
                <a:sym typeface="+mn-ea"/>
              </a:rPr>
              <a:t>）黑格尔再次强调，道德与伦理的观点是有区别的，前者只涉及良心，涉及抽象的形式的普遍性，只有后者才涉及到具体的普遍性。黑格尔说：“良心表示着主观自我意识绝对有权知道在自身中和根据它自身什么是权利和义务</a:t>
            </a:r>
            <a:r>
              <a:rPr lang="en-US" altLang="zh-CN" sz="2400" dirty="0">
                <a:sym typeface="+mn-ea"/>
              </a:rPr>
              <a:t>……</a:t>
            </a:r>
            <a:r>
              <a:rPr lang="zh-CN" altLang="en-US" sz="2400" dirty="0">
                <a:sym typeface="+mn-ea"/>
              </a:rPr>
              <a:t>”但是，“权利与义务的东西，作为意志规定的自在自为的理性东西，本质上既不是个人的特殊所有物，而其形式也不是感觉的形式或其它个别的即感性的知识，本质上它是普遍的和被规定的东西。”正因为如此，国家不能建立在个人良心之 。黑格尔说：</a:t>
            </a:r>
            <a:r>
              <a:rPr lang="en-US" altLang="zh-CN" sz="2400" dirty="0">
                <a:sym typeface="+mn-ea"/>
              </a:rPr>
              <a:t>“但我们谈到良心的时候，由于他是抽象的内心的东西的这种形式，很容易被设想为已经是自在自为的真实的东西了</a:t>
            </a:r>
            <a:r>
              <a:rPr lang="zh-CN" altLang="en-US" sz="2400" dirty="0">
                <a:ea typeface="宋体" panose="02010600030101010101" pitchFamily="2" charset="-122"/>
                <a:sym typeface="+mn-ea"/>
              </a:rPr>
              <a:t>。但是作为真实的东西，良心是需求自在自为的善和义务的这种自我规定。这里，我们仅仅谈到抽象的上而已，良心还不具备这种客观内容，它只是无限的自我确信。</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道德的不确定性之苦</a:t>
            </a:r>
          </a:p>
        </p:txBody>
      </p:sp>
      <p:sp>
        <p:nvSpPr>
          <p:cNvPr id="3" name="文本框 2"/>
          <p:cNvSpPr txBox="1"/>
          <p:nvPr/>
        </p:nvSpPr>
        <p:spPr>
          <a:xfrm>
            <a:off x="455930" y="986155"/>
            <a:ext cx="10994390" cy="5632311"/>
          </a:xfrm>
          <a:prstGeom prst="rect">
            <a:avLst/>
          </a:prstGeom>
          <a:noFill/>
        </p:spPr>
        <p:txBody>
          <a:bodyPr wrap="square" rtlCol="0">
            <a:spAutoFit/>
          </a:bodyPr>
          <a:lstStyle/>
          <a:p>
            <a:pPr marL="274320" indent="-274320" eaLnBrk="1" fontAlgn="auto" hangingPunct="1">
              <a:spcAft>
                <a:spcPts val="0"/>
              </a:spcAft>
              <a:buClr>
                <a:schemeClr val="accent3"/>
              </a:buClr>
              <a:buFont typeface="Wingdings" panose="05000000000000000000" pitchFamily="2" charset="2"/>
              <a:buNone/>
              <a:defRPr/>
            </a:pPr>
            <a:r>
              <a:rPr lang="en-US" altLang="zh-CN" dirty="0">
                <a:sym typeface="+mn-ea"/>
              </a:rPr>
              <a:t>     </a:t>
            </a:r>
            <a:r>
              <a:rPr lang="zh-CN" altLang="en-US" sz="2400" dirty="0">
                <a:ea typeface="宋体" panose="02010600030101010101" pitchFamily="2" charset="-122"/>
                <a:sym typeface="+mn-ea"/>
              </a:rPr>
              <a:t>黑格尔的道德理论不仅揭示了道德的局限性，而且对道德中自我中心主义或极端的主观主义态度给我们的生活带来的消极和病态后果也进行了批判。这是黑格尔的理论中具有现实的内容。</a:t>
            </a:r>
          </a:p>
          <a:p>
            <a:pPr marL="274320" indent="-274320" eaLnBrk="1" fontAlgn="auto" hangingPunct="1">
              <a:spcAft>
                <a:spcPts val="0"/>
              </a:spcAft>
              <a:buClr>
                <a:schemeClr val="accent3"/>
              </a:buClr>
              <a:buFont typeface="Wingdings" panose="05000000000000000000" pitchFamily="2" charset="2"/>
              <a:buNone/>
              <a:defRPr/>
            </a:pPr>
            <a:r>
              <a:rPr lang="zh-CN" altLang="en-US" sz="2400" dirty="0">
                <a:ea typeface="宋体" panose="02010600030101010101" pitchFamily="2" charset="-122"/>
                <a:sym typeface="+mn-ea"/>
              </a:rPr>
              <a:t>     黑格尔指出，在良心这一无限的自我确信中，权利、义务的客观内容都蒸发了，由我们填入任何东西。严格上说，良心只是道德的自我判断，然而，它却要求具有规定现实的权利或能力。这一抱负与能力之间的矛盾就构成了道德不确定之苦的根源。</a:t>
            </a:r>
            <a:endParaRPr lang="en-US" altLang="zh-CN" sz="2400" dirty="0">
              <a:ea typeface="宋体" panose="02010600030101010101" pitchFamily="2" charset="-122"/>
              <a:sym typeface="+mn-ea"/>
            </a:endParaRPr>
          </a:p>
          <a:p>
            <a:pPr marL="274320" indent="-274320" eaLnBrk="1" fontAlgn="auto" hangingPunct="1">
              <a:spcAft>
                <a:spcPts val="0"/>
              </a:spcAft>
              <a:buClr>
                <a:schemeClr val="accent3"/>
              </a:buClr>
              <a:buFont typeface="Wingdings" panose="05000000000000000000" pitchFamily="2" charset="2"/>
              <a:buNone/>
              <a:defRPr/>
            </a:pPr>
            <a:r>
              <a:rPr lang="zh-CN" altLang="en-US" sz="2400" dirty="0">
                <a:sym typeface="+mn-ea"/>
              </a:rPr>
              <a:t>    良心具有双重性：就良心不承认一切外界束缚，只承认自己的内在确定的立场，是现代自由的最典型的表现，就良心的观点是纯粹抽象的观点而言，“只有在现实世界处于空虚的、无精神的和不安定的实存状态中的时代，才允许个人逃避现实生活而遁入内心生活。”（</a:t>
            </a:r>
            <a:r>
              <a:rPr lang="en-US" sz="2400" dirty="0">
                <a:sym typeface="+mn-ea"/>
              </a:rPr>
              <a:t>143</a:t>
            </a:r>
            <a:r>
              <a:rPr lang="zh-CN" altLang="en-US" sz="2400" dirty="0">
                <a:sym typeface="+mn-ea"/>
              </a:rPr>
              <a:t>页）在这个意义，把道德绝对化恰恰意味自由没有得到真正的实现，并使之陷入不确定性的痛苦之中。更为严重的是，由于良心的主观性容易使人陷入苦恼，而选择放弃自己的主观性而退回到某种外在权威。</a:t>
            </a:r>
            <a:br>
              <a:rPr lang="en-US" sz="2400" dirty="0">
                <a:sym typeface="+mn-ea"/>
              </a:rPr>
            </a:br>
            <a:endParaRPr lang="zh-CN" alt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恶的根源与形式</a:t>
            </a:r>
          </a:p>
        </p:txBody>
      </p:sp>
      <p:sp>
        <p:nvSpPr>
          <p:cNvPr id="12" name="文本框 11"/>
          <p:cNvSpPr txBox="1"/>
          <p:nvPr/>
        </p:nvSpPr>
        <p:spPr>
          <a:xfrm>
            <a:off x="6956723" y="-1518701"/>
            <a:ext cx="4044950" cy="9324975"/>
          </a:xfrm>
          <a:prstGeom prst="rect">
            <a:avLst/>
          </a:prstGeom>
          <a:noFill/>
        </p:spPr>
        <p:txBody>
          <a:bodyPr wrap="none" rtlCol="0">
            <a:spAutoFit/>
          </a:bodyPr>
          <a:lstStyle/>
          <a:p>
            <a:r>
              <a:rPr lang="en-US" altLang="zh-CN" sz="60000" dirty="0">
                <a:solidFill>
                  <a:srgbClr val="004F8A"/>
                </a:solidFill>
              </a:rPr>
              <a:t>5</a:t>
            </a: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br>
              <a:rPr lang="zh-CN" altLang="en-US">
                <a:sym typeface="+mn-ea"/>
              </a:rPr>
            </a:br>
            <a:r>
              <a:rPr lang="zh-CN" altLang="en-US">
                <a:sym typeface="+mn-ea"/>
              </a:rPr>
              <a:t>恶的起源在于自由的神秘性</a:t>
            </a:r>
            <a:br>
              <a:rPr lang="zh-CN" altLang="en-US"/>
            </a:br>
            <a:endParaRPr lang="zh-CN" altLang="en-US"/>
          </a:p>
        </p:txBody>
      </p:sp>
      <p:sp>
        <p:nvSpPr>
          <p:cNvPr id="3" name="文本框 2"/>
          <p:cNvSpPr txBox="1"/>
          <p:nvPr/>
        </p:nvSpPr>
        <p:spPr>
          <a:xfrm>
            <a:off x="532130" y="1196975"/>
            <a:ext cx="10507345" cy="4893647"/>
          </a:xfrm>
          <a:prstGeom prst="rect">
            <a:avLst/>
          </a:prstGeom>
          <a:noFill/>
        </p:spPr>
        <p:txBody>
          <a:bodyPr wrap="square" rtlCol="0">
            <a:spAutoFit/>
          </a:bodyPr>
          <a:lstStyle/>
          <a:p>
            <a:pPr eaLnBrk="1" hangingPunct="1">
              <a:buFont typeface="Wingdings" panose="05000000000000000000" pitchFamily="2" charset="2"/>
              <a:buNone/>
            </a:pPr>
            <a:r>
              <a:rPr lang="zh-CN" altLang="en-US" sz="2400" dirty="0">
                <a:sym typeface="+mn-ea"/>
              </a:rPr>
              <a:t>在基督教中，恶的起源是一个非常难以理解的问题。一个基本的悖论是，如果上帝是全知、全能、全善的，世界就不应该存在着恶，然而，如果世界没有恶和灾难，又无法显示上帝的慈悲和仁爱。</a:t>
            </a:r>
            <a:endParaRPr lang="en-US" altLang="zh-CN" sz="2400" dirty="0">
              <a:sym typeface="+mn-ea"/>
            </a:endParaRPr>
          </a:p>
          <a:p>
            <a:pPr eaLnBrk="1" hangingPunct="1">
              <a:buFont typeface="Wingdings" panose="05000000000000000000" pitchFamily="2" charset="2"/>
              <a:buNone/>
            </a:pPr>
            <a:r>
              <a:rPr lang="zh-CN" altLang="en-US" sz="2400" dirty="0">
                <a:sym typeface="+mn-ea"/>
              </a:rPr>
              <a:t>黑格尔认为，道德与恶有共同的根源，它们都与人的意志有关。恶的根源存在于自由的神秘性中。人的特殊的意志具有自然性和内在主观性，两者是对立的。前者是自在的，后者是自为的，但是这种自为是形式的，它只能从情欲、冲动和倾向等自然意志的规定中汲取内容，而自然意志既可以为善，也可以为恶。善与恶都与人的主观自我确信有关。“把自己看作一切东西的基础的那种抽象确信，在自身中既包含希求概念这种普遍物的可能性，又包含着把某种特殊内容作为原则加以实现的可能。” 前者是善，后者是恶。在此意义上，“唯有人是善的，只因为他也可能为恶的。善与恶是不可分的。”</a:t>
            </a:r>
            <a:r>
              <a:rPr lang="en-US" altLang="zh-CN" sz="2400" dirty="0">
                <a:sym typeface="+mn-ea"/>
              </a:rPr>
              <a:t>§139</a:t>
            </a:r>
            <a:r>
              <a:rPr lang="en-US" sz="2400" dirty="0">
                <a:ea typeface="宋体" panose="02010600030101010101" pitchFamily="2" charset="-122"/>
                <a:sym typeface="+mn-ea"/>
              </a:rPr>
              <a:t>就是说，道德的自由意志由于</a:t>
            </a:r>
            <a:r>
              <a:rPr lang="zh-CN" altLang="en-US" sz="2400" dirty="0">
                <a:ea typeface="宋体" panose="02010600030101010101" pitchFamily="2" charset="-122"/>
                <a:sym typeface="+mn-ea"/>
              </a:rPr>
              <a:t>主观上的形式性和</a:t>
            </a:r>
            <a:r>
              <a:rPr lang="en-US" sz="2400" dirty="0" err="1">
                <a:ea typeface="宋体" panose="02010600030101010101" pitchFamily="2" charset="-122"/>
                <a:sym typeface="+mn-ea"/>
              </a:rPr>
              <a:t>内容的</a:t>
            </a:r>
            <a:r>
              <a:rPr lang="zh-CN" altLang="en-US" sz="2400" dirty="0">
                <a:ea typeface="宋体" panose="02010600030101010101" pitchFamily="2" charset="-122"/>
                <a:sym typeface="+mn-ea"/>
              </a:rPr>
              <a:t>空洞性</a:t>
            </a:r>
            <a:r>
              <a:rPr lang="en-US" sz="2400" dirty="0">
                <a:ea typeface="宋体" panose="02010600030101010101" pitchFamily="2" charset="-122"/>
                <a:sym typeface="+mn-ea"/>
              </a:rPr>
              <a:t>，</a:t>
            </a:r>
            <a:r>
              <a:rPr lang="zh-CN" altLang="en-US" sz="2400" dirty="0">
                <a:ea typeface="宋体" panose="02010600030101010101" pitchFamily="2" charset="-122"/>
                <a:sym typeface="+mn-ea"/>
              </a:rPr>
              <a:t>它</a:t>
            </a:r>
            <a:r>
              <a:rPr lang="en-US" sz="2400" dirty="0" err="1">
                <a:ea typeface="宋体" panose="02010600030101010101" pitchFamily="2" charset="-122"/>
                <a:sym typeface="+mn-ea"/>
              </a:rPr>
              <a:t>既可以为善，也可以为恶</a:t>
            </a:r>
            <a:r>
              <a:rPr lang="en-US" sz="2400" dirty="0">
                <a:ea typeface="宋体" panose="02010600030101010101" pitchFamily="2" charset="-122"/>
                <a:sym typeface="+mn-ea"/>
              </a:rPr>
              <a:t>。</a:t>
            </a:r>
            <a:endParaRPr lang="zh-CN" alt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sym typeface="+mn-ea"/>
              </a:rPr>
              <a:t>恶是主观性偏执的形式</a:t>
            </a:r>
            <a:endParaRPr lang="zh-CN" altLang="en-US" dirty="0"/>
          </a:p>
        </p:txBody>
      </p:sp>
      <p:sp>
        <p:nvSpPr>
          <p:cNvPr id="3" name="文本框 2"/>
          <p:cNvSpPr txBox="1"/>
          <p:nvPr/>
        </p:nvSpPr>
        <p:spPr>
          <a:xfrm>
            <a:off x="609600" y="1120140"/>
            <a:ext cx="10049510" cy="3969385"/>
          </a:xfrm>
          <a:prstGeom prst="rect">
            <a:avLst/>
          </a:prstGeom>
          <a:noFill/>
        </p:spPr>
        <p:txBody>
          <a:bodyPr wrap="square" rtlCol="0">
            <a:spAutoFit/>
          </a:bodyPr>
          <a:lstStyle/>
          <a:p>
            <a:pPr eaLnBrk="1" hangingPunct="1">
              <a:buFont typeface="Wingdings" panose="05000000000000000000" pitchFamily="2" charset="2"/>
              <a:buNone/>
            </a:pPr>
            <a:r>
              <a:rPr lang="zh-CN" altLang="en-US" sz="2800">
                <a:sym typeface="+mn-ea"/>
              </a:rPr>
              <a:t>善与恶都与人的主观自我确信有关。</a:t>
            </a:r>
            <a:r>
              <a:rPr lang="en-US" sz="2800">
                <a:ea typeface="宋体" panose="02010600030101010101" pitchFamily="2" charset="-122"/>
                <a:sym typeface="+mn-ea"/>
              </a:rPr>
              <a:t> 从善到</a:t>
            </a:r>
            <a:r>
              <a:rPr lang="zh-CN" altLang="en-US" sz="2800">
                <a:sym typeface="+mn-ea"/>
              </a:rPr>
              <a:t>恶的转化，简单的说是，主体在道德上意味着实现善，善是普遍的、自在的东西。但是主体会把自己的特殊性和个别性片面强调、发展起来，在一切方面都是从自己开始考虑的。自己就是一切，别人得不到重视、世界得不到重视、善也得不到重视。主体无限的膨胀自己，最后把自己凌驾于别人之上、凌驾于法律和社会习俗之上，而且把自己绝对化，而且要实现自己绝对化的趋势，就变成了恶。这种恶在某种意义上可称为</a:t>
            </a:r>
            <a:r>
              <a:rPr lang="en-US" altLang="zh-CN" sz="2800">
                <a:sym typeface="+mn-ea"/>
              </a:rPr>
              <a:t>“道德暴力”，它也是许多理想主义走向专制主义的思想根源。</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378691"/>
            <a:ext cx="5570071" cy="1800000"/>
          </a:xfrm>
        </p:spPr>
        <p:txBody>
          <a:bodyPr anchor="ctr">
            <a:normAutofit/>
          </a:bodyPr>
          <a:lstStyle/>
          <a:p>
            <a:pPr algn="r"/>
            <a:r>
              <a:rPr lang="zh-CN" altLang="en-US" sz="4000" dirty="0"/>
              <a:t>福利到善、意图到良心</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1</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br>
              <a:rPr lang="zh-CN" altLang="en-US" dirty="0">
                <a:sym typeface="+mn-ea"/>
              </a:rPr>
            </a:br>
            <a:r>
              <a:rPr lang="zh-CN" altLang="en-US" dirty="0">
                <a:sym typeface="+mn-ea"/>
              </a:rPr>
              <a:t>最大的恶仍是伪善</a:t>
            </a:r>
            <a:br>
              <a:rPr lang="zh-CN" altLang="en-US" dirty="0"/>
            </a:br>
            <a:endParaRPr lang="zh-CN" altLang="en-US" dirty="0"/>
          </a:p>
        </p:txBody>
      </p:sp>
      <p:sp>
        <p:nvSpPr>
          <p:cNvPr id="3" name="文本框 2"/>
          <p:cNvSpPr txBox="1"/>
          <p:nvPr/>
        </p:nvSpPr>
        <p:spPr>
          <a:xfrm>
            <a:off x="548005" y="986155"/>
            <a:ext cx="10582910" cy="5262245"/>
          </a:xfrm>
          <a:prstGeom prst="rect">
            <a:avLst/>
          </a:prstGeom>
          <a:noFill/>
        </p:spPr>
        <p:txBody>
          <a:bodyPr wrap="square" rtlCol="0">
            <a:spAutoFit/>
          </a:bodyPr>
          <a:lstStyle/>
          <a:p>
            <a:pPr eaLnBrk="1" hangingPunct="1"/>
            <a:r>
              <a:rPr lang="zh-CN" altLang="en-US" sz="2800" dirty="0">
                <a:sym typeface="+mn-ea"/>
              </a:rPr>
              <a:t>黑格尔指出，人具有自我意识，在自我意识中，既可赋予自己的行为动机以义务和卓越的内容，追求善，因而言行一致；也可以有意识地追求与自己内心意识到善不同的特殊内容。伪善是病态的道德意识，与现代人的道德意识有关，也与片面的哲学有关。黑格尔说：</a:t>
            </a:r>
            <a:r>
              <a:rPr lang="en-US" altLang="zh-CN" sz="2800" dirty="0">
                <a:sym typeface="+mn-ea"/>
              </a:rPr>
              <a:t>“</a:t>
            </a:r>
            <a:r>
              <a:rPr lang="en-US" altLang="zh-CN" sz="2800" dirty="0" err="1">
                <a:sym typeface="+mn-ea"/>
              </a:rPr>
              <a:t>把恶曲解为善，这种高深莫测的恶的形式</a:t>
            </a:r>
            <a:r>
              <a:rPr lang="en-US" altLang="zh-CN" sz="2800" dirty="0">
                <a:sym typeface="+mn-ea"/>
              </a:rPr>
              <a:t>，……</a:t>
            </a:r>
            <a:r>
              <a:rPr lang="en-US" altLang="zh-CN" sz="2800" dirty="0" err="1">
                <a:sym typeface="+mn-ea"/>
              </a:rPr>
              <a:t>乃是道德观点中的主观性的最高峰，他是在我们时代邪恶</a:t>
            </a:r>
            <a:r>
              <a:rPr lang="zh-CN" altLang="en-US" sz="2800" dirty="0">
                <a:ea typeface="宋体" panose="02010600030101010101" pitchFamily="2" charset="-122"/>
                <a:sym typeface="+mn-ea"/>
              </a:rPr>
              <a:t>猖獗</a:t>
            </a:r>
            <a:r>
              <a:rPr lang="en-US" altLang="zh-CN" sz="2800" dirty="0" err="1">
                <a:sym typeface="+mn-ea"/>
              </a:rPr>
              <a:t>泛滥的</a:t>
            </a:r>
            <a:r>
              <a:rPr lang="zh-CN" altLang="en-US" sz="2800" dirty="0">
                <a:ea typeface="宋体" panose="02010600030101010101" pitchFamily="2" charset="-122"/>
                <a:sym typeface="+mn-ea"/>
              </a:rPr>
              <a:t>结果。</a:t>
            </a:r>
            <a:r>
              <a:rPr lang="en-US" altLang="zh-CN" sz="2800" dirty="0">
                <a:ea typeface="宋体" panose="02010600030101010101" pitchFamily="2" charset="-122"/>
                <a:sym typeface="+mn-ea"/>
              </a:rPr>
              <a:t>”</a:t>
            </a:r>
            <a:r>
              <a:rPr lang="zh-CN" altLang="en-US" sz="2800" dirty="0">
                <a:ea typeface="宋体" panose="02010600030101010101" pitchFamily="2" charset="-122"/>
                <a:sym typeface="+mn-ea"/>
              </a:rPr>
              <a:t>（第</a:t>
            </a:r>
            <a:r>
              <a:rPr lang="en-US" altLang="zh-CN" sz="2800" dirty="0">
                <a:ea typeface="宋体" panose="02010600030101010101" pitchFamily="2" charset="-122"/>
                <a:sym typeface="+mn-ea"/>
              </a:rPr>
              <a:t>140</a:t>
            </a:r>
            <a:r>
              <a:rPr lang="zh-CN" altLang="en-US" sz="2800" dirty="0">
                <a:ea typeface="宋体" panose="02010600030101010101" pitchFamily="2" charset="-122"/>
                <a:sym typeface="+mn-ea"/>
              </a:rPr>
              <a:t>页）</a:t>
            </a:r>
            <a:r>
              <a:rPr lang="zh-CN" altLang="en-US" sz="2800" dirty="0">
                <a:sym typeface="+mn-ea"/>
              </a:rPr>
              <a:t>黑格尔认为，最大的恶就是伪善，做了恶事，不仅掩盖这种恶行，甚至找别的漂亮的理由来为恶的行为进行辩护，这样的话就变成了</a:t>
            </a:r>
            <a:r>
              <a:rPr lang="en-US" sz="2800" dirty="0">
                <a:ea typeface="宋体" panose="02010600030101010101" pitchFamily="2" charset="-122"/>
                <a:sym typeface="+mn-ea"/>
              </a:rPr>
              <a:t>“</a:t>
            </a:r>
            <a:r>
              <a:rPr lang="zh-CN" altLang="en-US" sz="2800" dirty="0">
                <a:sym typeface="+mn-ea"/>
              </a:rPr>
              <a:t>虚伪</a:t>
            </a:r>
            <a:r>
              <a:rPr lang="en-US" sz="2800" dirty="0">
                <a:ea typeface="宋体" panose="02010600030101010101" pitchFamily="2" charset="-122"/>
                <a:sym typeface="+mn-ea"/>
              </a:rPr>
              <a:t>”</a:t>
            </a:r>
            <a:r>
              <a:rPr lang="zh-CN" altLang="en-US" sz="2800" dirty="0">
                <a:sym typeface="+mn-ea"/>
              </a:rPr>
              <a:t>、</a:t>
            </a:r>
            <a:r>
              <a:rPr lang="en-US" sz="2800" dirty="0">
                <a:ea typeface="宋体" panose="02010600030101010101" pitchFamily="2" charset="-122"/>
                <a:sym typeface="+mn-ea"/>
              </a:rPr>
              <a:t>“</a:t>
            </a:r>
            <a:r>
              <a:rPr lang="zh-CN" altLang="en-US" sz="2800" dirty="0">
                <a:sym typeface="+mn-ea"/>
              </a:rPr>
              <a:t>伪善</a:t>
            </a:r>
            <a:r>
              <a:rPr lang="en-US" sz="2800" dirty="0">
                <a:ea typeface="宋体" panose="02010600030101010101" pitchFamily="2" charset="-122"/>
                <a:sym typeface="+mn-ea"/>
              </a:rPr>
              <a:t>”</a:t>
            </a:r>
            <a:r>
              <a:rPr lang="zh-CN" altLang="en-US" sz="2800" dirty="0">
                <a:sym typeface="+mn-ea"/>
              </a:rPr>
              <a:t>。一个人犯错误、一个人做恶事，固然可鄙、可怜、可恶，但相对于伪善而言，这是小恶；最大的恶是做恶事、还要把这个恶事辩护、论证为善事，就是大恶，因为它是一种道德奸妰。</a:t>
            </a:r>
            <a:endParaRPr lang="en-US" altLang="zh-CN" sz="2800" dirty="0">
              <a:sym typeface="+mn-ea"/>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br>
              <a:rPr lang="zh-CN" altLang="en-US" dirty="0">
                <a:sym typeface="+mn-ea"/>
              </a:rPr>
            </a:br>
            <a:r>
              <a:rPr lang="zh-CN" altLang="en-US" sz="4890" dirty="0">
                <a:sym typeface="+mn-ea"/>
              </a:rPr>
              <a:t>伪善的条件</a:t>
            </a:r>
            <a:br>
              <a:rPr lang="zh-CN" altLang="en-US" sz="4890" dirty="0"/>
            </a:br>
            <a:endParaRPr lang="zh-CN" altLang="en-US" sz="4890" dirty="0"/>
          </a:p>
        </p:txBody>
      </p:sp>
      <p:sp>
        <p:nvSpPr>
          <p:cNvPr id="3" name="文本框 2"/>
          <p:cNvSpPr txBox="1"/>
          <p:nvPr/>
        </p:nvSpPr>
        <p:spPr>
          <a:xfrm>
            <a:off x="516890" y="1183005"/>
            <a:ext cx="10836275" cy="4399915"/>
          </a:xfrm>
          <a:prstGeom prst="rect">
            <a:avLst/>
          </a:prstGeom>
          <a:noFill/>
        </p:spPr>
        <p:txBody>
          <a:bodyPr wrap="square" rtlCol="0">
            <a:spAutoFit/>
          </a:bodyPr>
          <a:lstStyle/>
          <a:p>
            <a:pPr eaLnBrk="1" hangingPunct="1"/>
            <a:r>
              <a:rPr lang="zh-CN" altLang="en-US" sz="2800" dirty="0">
                <a:sym typeface="+mn-ea"/>
              </a:rPr>
              <a:t>有意识的恶的行为有三个条件：关于真实普遍物的知识；有与这种真实普遍物相对抗的特殊物；把上述两个环节做有意识的比较。（</a:t>
            </a:r>
            <a:r>
              <a:rPr lang="en-US" altLang="zh-CN" sz="2800" dirty="0">
                <a:sym typeface="+mn-ea"/>
              </a:rPr>
              <a:t>147</a:t>
            </a:r>
            <a:r>
              <a:rPr lang="zh-CN" altLang="en-US" sz="2800" dirty="0">
                <a:sym typeface="+mn-ea"/>
              </a:rPr>
              <a:t>页）但是，伪善是恶，不仅仅是恶：“伪善须再上虚伪的形式规定，即首先对他人把恶主张为善，把自己的外表上一般地装成好像是善的、好心肠的、虔诚的等等；这种行为不过是欺骗他人的技俩。”（</a:t>
            </a:r>
            <a:r>
              <a:rPr lang="en-US" altLang="zh-CN" sz="2800" dirty="0">
                <a:sym typeface="+mn-ea"/>
              </a:rPr>
              <a:t>148</a:t>
            </a:r>
            <a:r>
              <a:rPr lang="zh-CN" altLang="en-US" sz="2800" dirty="0">
                <a:sym typeface="+mn-ea"/>
              </a:rPr>
              <a:t>）“品定邪恶为伪善是以下述为基础的：某些行为是自在自为地属于犯过、罪恶和犯罪之类，又犯错误的人必然知道这些行为的本性，因为即使在假装他滥用虔诚和正直的原则和外表上行为，他也必然知道并承认这些原由和行为的。”（</a:t>
            </a:r>
            <a:r>
              <a:rPr lang="en-US" altLang="zh-CN" sz="2800" dirty="0">
                <a:sym typeface="+mn-ea"/>
              </a:rPr>
              <a:t>153</a:t>
            </a:r>
            <a:r>
              <a:rPr lang="zh-CN" altLang="en-US" sz="2800" dirty="0">
                <a:sym typeface="+mn-ea"/>
              </a:rPr>
              <a:t>页）（伪善与欺诈在结构上相似）</a:t>
            </a:r>
            <a:endParaRPr lang="zh-CN" altLang="en-US"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br>
              <a:rPr lang="zh-CN" altLang="en-US" dirty="0">
                <a:sym typeface="+mn-ea"/>
              </a:rPr>
            </a:br>
            <a:r>
              <a:rPr lang="zh-CN" altLang="en-US" dirty="0">
                <a:sym typeface="+mn-ea"/>
              </a:rPr>
              <a:t>道德的诡辩是极恶</a:t>
            </a:r>
            <a:br>
              <a:rPr lang="zh-CN" altLang="en-US" dirty="0"/>
            </a:br>
            <a:endParaRPr lang="zh-CN" altLang="en-US" dirty="0"/>
          </a:p>
        </p:txBody>
      </p:sp>
      <p:sp>
        <p:nvSpPr>
          <p:cNvPr id="3" name="文本框 2"/>
          <p:cNvSpPr txBox="1"/>
          <p:nvPr/>
        </p:nvSpPr>
        <p:spPr>
          <a:xfrm>
            <a:off x="532130" y="1235075"/>
            <a:ext cx="10821670" cy="5262245"/>
          </a:xfrm>
          <a:prstGeom prst="rect">
            <a:avLst/>
          </a:prstGeom>
          <a:noFill/>
        </p:spPr>
        <p:txBody>
          <a:bodyPr wrap="square" rtlCol="0">
            <a:spAutoFit/>
          </a:bodyPr>
          <a:lstStyle/>
          <a:p>
            <a:pPr eaLnBrk="1" hangingPunct="1"/>
            <a:r>
              <a:rPr lang="zh-CN" altLang="en-US" sz="2800">
                <a:sym typeface="+mn-ea"/>
              </a:rPr>
              <a:t>主观性知道什么是客观的东西，什么是伦理，但不愿意全身心地投入，而是与它保持着若即若离的态度。这种人不仅是虚伪，而且是玩世不恭了。这种形态的主观性不仅使权利、义务和法的一切伦理的内容变成虚无，从而使精神陷入虚无主义之中。黑格尔把这种主观性称为道德的诡辩。道德的诡辩与伪善相比是更大的恶。“如果自我意识对他人号称自己的行为是善的，那么这种主观性的形式是伪善。但是，如果它竟然主张它的作为本身就是善的，那么这是自命为绝对者的那种最高峰的主观性。对这种主观性来说，什么是绝对的善和绝对的恶都消失了，它就可以随心所欲，装成各种样子。这正是绝对诡辩的观点，这种诡辩俨然以立法者自居，并根据其任性来区别善恶。”（</a:t>
            </a:r>
            <a:r>
              <a:rPr lang="en-US" altLang="zh-CN" sz="2800">
                <a:sym typeface="+mn-ea"/>
              </a:rPr>
              <a:t>159</a:t>
            </a:r>
            <a:r>
              <a:rPr lang="zh-CN" altLang="en-US" sz="2800">
                <a:sym typeface="+mn-ea"/>
              </a:rPr>
              <a:t>）道德的诡辩实际上是上帝的邪恶化身。如果说伪善是大奸，诡辩也是大恶。</a:t>
            </a:r>
            <a:endParaRPr lang="zh-CN" altLang="en-US" sz="28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337836" y="1629000"/>
            <a:ext cx="3600000" cy="3600000"/>
          </a:xfrm>
          <a:prstGeom prst="ellipse">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519509" y="2828835"/>
            <a:ext cx="3236655" cy="1200329"/>
          </a:xfrm>
          <a:prstGeom prst="rect">
            <a:avLst/>
          </a:prstGeom>
          <a:noFill/>
        </p:spPr>
        <p:txBody>
          <a:bodyPr wrap="none" rtlCol="0">
            <a:spAutoFit/>
          </a:bodyPr>
          <a:lstStyle/>
          <a:p>
            <a:pPr algn="ctr"/>
            <a:r>
              <a:rPr lang="en-US" altLang="zh-CN" sz="7200" dirty="0">
                <a:solidFill>
                  <a:schemeClr val="bg1"/>
                </a:solidFill>
              </a:rPr>
              <a:t>THANKS</a:t>
            </a:r>
            <a:endParaRPr lang="zh-CN" altLang="en-US" sz="7200" dirty="0">
              <a:solidFill>
                <a:schemeClr val="bg1"/>
              </a:solidFill>
            </a:endParaRPr>
          </a:p>
        </p:txBody>
      </p:sp>
      <p:cxnSp>
        <p:nvCxnSpPr>
          <p:cNvPr id="7" name="直接连接符 6"/>
          <p:cNvCxnSpPr/>
          <p:nvPr/>
        </p:nvCxnSpPr>
        <p:spPr>
          <a:xfrm>
            <a:off x="4697836" y="2828835"/>
            <a:ext cx="28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697836" y="4029164"/>
            <a:ext cx="28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4436036" y="1743300"/>
            <a:ext cx="3403600" cy="34036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err="1">
                <a:sym typeface="+mn-ea"/>
              </a:rPr>
              <a:t>从意图到良心</a:t>
            </a:r>
            <a:r>
              <a:rPr lang="zh-CN" altLang="en-US" dirty="0">
                <a:sym typeface="+mn-ea"/>
              </a:rPr>
              <a:t>、从福利到善</a:t>
            </a:r>
          </a:p>
        </p:txBody>
      </p:sp>
      <p:sp>
        <p:nvSpPr>
          <p:cNvPr id="3" name="文本框 2"/>
          <p:cNvSpPr txBox="1"/>
          <p:nvPr/>
        </p:nvSpPr>
        <p:spPr>
          <a:xfrm>
            <a:off x="502920" y="1120775"/>
            <a:ext cx="10596880" cy="5433695"/>
          </a:xfrm>
          <a:prstGeom prst="rect">
            <a:avLst/>
          </a:prstGeom>
          <a:noFill/>
        </p:spPr>
        <p:txBody>
          <a:bodyPr wrap="square" rtlCol="0">
            <a:spAutoFit/>
          </a:bodyPr>
          <a:lstStyle/>
          <a:p>
            <a:pPr marL="274320" indent="-274320" eaLnBrk="1" fontAlgn="auto" hangingPunct="1">
              <a:lnSpc>
                <a:spcPct val="140000"/>
              </a:lnSpc>
              <a:spcAft>
                <a:spcPts val="0"/>
              </a:spcAft>
              <a:buClr>
                <a:schemeClr val="accent3"/>
              </a:buClr>
              <a:buFont typeface="Wingdings" panose="05000000000000000000" pitchFamily="2" charset="2"/>
              <a:buNone/>
              <a:defRPr/>
            </a:pPr>
            <a:r>
              <a:rPr lang="zh-CN" altLang="en-US" dirty="0">
                <a:sym typeface="+mn-ea"/>
              </a:rPr>
              <a:t>    </a:t>
            </a:r>
            <a:r>
              <a:rPr lang="zh-CN" altLang="en-US" sz="2400" dirty="0">
                <a:sym typeface="+mn-ea"/>
              </a:rPr>
              <a:t> </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道德发展的意图与福利阶段已经揭示了道德自由的进一步发展。在这里，自由的特征在于行为的主观的法与行为的客观的法的统一：</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err="1">
                <a:latin typeface="宋体" panose="02010600030101010101" pitchFamily="2" charset="-122"/>
                <a:ea typeface="宋体" panose="02010600030101010101" pitchFamily="2" charset="-122"/>
                <a:cs typeface="宋体" panose="02010600030101010101" pitchFamily="2" charset="-122"/>
                <a:sym typeface="+mn-ea"/>
              </a:rPr>
              <a:t>意图的法在于，行为的普遍性质不仅是自在地存在，而且为行为人所知道的，从而自始就包含在他的主观意志中</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2000" dirty="0" err="1">
                <a:latin typeface="宋体" panose="02010600030101010101" pitchFamily="2" charset="-122"/>
                <a:ea typeface="宋体" panose="02010600030101010101" pitchFamily="2" charset="-122"/>
                <a:cs typeface="宋体" panose="02010600030101010101" pitchFamily="2" charset="-122"/>
                <a:sym typeface="+mn-ea"/>
              </a:rPr>
              <a:t>倒过来说，可以叫做行为的客观</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的法，就是行为的法，以肯定自己是思维者的主体所认识和希求的东西。</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”（§120）</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但是，在意图与福利阶段，无论是道德的主观方面还是客观方面都没有达到普遍性阶段。因为</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“I want </a:t>
            </a:r>
            <a:r>
              <a:rPr lang="en-US" altLang="zh-CN" sz="2000" dirty="0" err="1">
                <a:latin typeface="宋体" panose="02010600030101010101" pitchFamily="2" charset="-122"/>
                <a:ea typeface="宋体" panose="02010600030101010101" pitchFamily="2" charset="-122"/>
                <a:cs typeface="宋体" panose="02010600030101010101" pitchFamily="2" charset="-122"/>
                <a:sym typeface="+mn-ea"/>
              </a:rPr>
              <a:t>x”because</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“it is a good for me”，</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还没有过渡到</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“I want </a:t>
            </a:r>
            <a:r>
              <a:rPr lang="en-US" altLang="zh-CN" sz="2000" dirty="0" err="1">
                <a:latin typeface="宋体" panose="02010600030101010101" pitchFamily="2" charset="-122"/>
                <a:ea typeface="宋体" panose="02010600030101010101" pitchFamily="2" charset="-122"/>
                <a:cs typeface="宋体" panose="02010600030101010101" pitchFamily="2" charset="-122"/>
                <a:sym typeface="+mn-ea"/>
              </a:rPr>
              <a:t>x”because</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 “it is good by itself”</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a:t>
            </a:r>
          </a:p>
          <a:p>
            <a:pPr marL="274320" indent="-274320" eaLnBrk="1" fontAlgn="auto" hangingPunct="1">
              <a:lnSpc>
                <a:spcPct val="140000"/>
              </a:lnSpc>
              <a:spcAft>
                <a:spcPts val="0"/>
              </a:spcAft>
              <a:buClr>
                <a:schemeClr val="accent3"/>
              </a:buClr>
              <a:buFont typeface="Wingdings" panose="05000000000000000000" pitchFamily="2" charset="2"/>
              <a:buNone/>
              <a:defRPr/>
            </a:pP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  善与良心是道德意识的最后一个阶段。这时不仅意志的对象已经完全扬弃了外在偶然性而达到普遍意志，而且意志自身也扬弃了主观偶然性和任意性而达到普遍的意志。前者即所谓的</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善</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，后者为</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良心</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。在这里，</a:t>
            </a:r>
            <a:r>
              <a:rPr lang="en-US" altLang="zh-CN" sz="2000" dirty="0" err="1">
                <a:latin typeface="宋体" panose="02010600030101010101" pitchFamily="2" charset="-122"/>
                <a:ea typeface="宋体" panose="02010600030101010101" pitchFamily="2" charset="-122"/>
                <a:cs typeface="宋体" panose="02010600030101010101" pitchFamily="2" charset="-122"/>
                <a:sym typeface="+mn-ea"/>
              </a:rPr>
              <a:t>善“是被完成</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了的、自在自为地规定了的普遍物</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，良心</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dirty="0">
                <a:latin typeface="宋体" panose="02010600030101010101" pitchFamily="2" charset="-122"/>
                <a:ea typeface="宋体" panose="02010600030101010101" pitchFamily="2" charset="-122"/>
                <a:cs typeface="宋体" panose="02010600030101010101" pitchFamily="2" charset="-122"/>
                <a:sym typeface="+mn-ea"/>
              </a:rPr>
              <a:t>是自身中意识着的、在自身中规定其内容的那无限的主观性。</a:t>
            </a:r>
            <a:r>
              <a:rPr lang="en-US" altLang="zh-CN" sz="2000" dirty="0">
                <a:latin typeface="宋体" panose="02010600030101010101" pitchFamily="2" charset="-122"/>
                <a:ea typeface="宋体" panose="02010600030101010101" pitchFamily="2" charset="-122"/>
                <a:cs typeface="宋体" panose="02010600030101010101" pitchFamily="2" charset="-122"/>
                <a:sym typeface="+mn-ea"/>
              </a:rPr>
              <a:t>”（§128）</a:t>
            </a:r>
          </a:p>
          <a:p>
            <a:pPr marL="274320" indent="-274320" eaLnBrk="1" fontAlgn="auto" hangingPunct="1">
              <a:lnSpc>
                <a:spcPct val="140000"/>
              </a:lnSpc>
              <a:spcAft>
                <a:spcPts val="0"/>
              </a:spcAft>
              <a:buClr>
                <a:schemeClr val="accent3"/>
              </a:buClr>
              <a:buFont typeface="Wingdings" panose="05000000000000000000" pitchFamily="2" charset="2"/>
              <a:buNone/>
              <a:defRPr/>
            </a:pPr>
            <a:r>
              <a:rPr lang="zh-CN" altLang="en-US" sz="2400" dirty="0">
                <a:latin typeface="+mn-ea"/>
                <a:ea typeface="宋体" panose="02010600030101010101" pitchFamily="2" charset="-122"/>
                <a:sym typeface="+mn-ea"/>
              </a:rPr>
              <a:t> </a:t>
            </a:r>
            <a:endParaRPr lang="zh-CN" alt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502" b="16502"/>
          <a:stretch>
            <a:fillRect/>
          </a:stretch>
        </p:blipFill>
        <p:spPr/>
      </p:pic>
      <p:sp>
        <p:nvSpPr>
          <p:cNvPr id="11" name="圆角矩形 10"/>
          <p:cNvSpPr/>
          <p:nvPr/>
        </p:nvSpPr>
        <p:spPr>
          <a:xfrm>
            <a:off x="0" y="2870200"/>
            <a:ext cx="6502399" cy="1089061"/>
          </a:xfrm>
          <a:prstGeom prst="roundRect">
            <a:avLst>
              <a:gd name="adj" fmla="val 0"/>
            </a:avLst>
          </a:prstGeom>
          <a:solidFill>
            <a:srgbClr val="004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16200000" flipH="1">
            <a:off x="5201024" y="-132977"/>
            <a:ext cx="6858000" cy="7123953"/>
          </a:xfrm>
          <a:prstGeom prst="flowChartManualInput">
            <a:avLst/>
          </a:prstGeom>
          <a:solidFill>
            <a:srgbClr val="017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标题 6"/>
          <p:cNvSpPr>
            <a:spLocks noGrp="1"/>
          </p:cNvSpPr>
          <p:nvPr>
            <p:ph type="title"/>
          </p:nvPr>
        </p:nvSpPr>
        <p:spPr>
          <a:xfrm>
            <a:off x="0" y="2576811"/>
            <a:ext cx="5570071" cy="1800000"/>
          </a:xfrm>
        </p:spPr>
        <p:txBody>
          <a:bodyPr anchor="ctr">
            <a:normAutofit/>
          </a:bodyPr>
          <a:lstStyle/>
          <a:p>
            <a:pPr algn="r"/>
            <a:r>
              <a:rPr lang="zh-CN" altLang="en-US" dirty="0"/>
              <a:t>善的概念</a:t>
            </a:r>
          </a:p>
        </p:txBody>
      </p:sp>
      <p:sp>
        <p:nvSpPr>
          <p:cNvPr id="12" name="文本框 11"/>
          <p:cNvSpPr txBox="1"/>
          <p:nvPr/>
        </p:nvSpPr>
        <p:spPr>
          <a:xfrm>
            <a:off x="6956723" y="-1518701"/>
            <a:ext cx="4084773" cy="9325630"/>
          </a:xfrm>
          <a:prstGeom prst="rect">
            <a:avLst/>
          </a:prstGeom>
          <a:noFill/>
        </p:spPr>
        <p:txBody>
          <a:bodyPr wrap="none" rtlCol="0">
            <a:spAutoFit/>
          </a:bodyPr>
          <a:lstStyle/>
          <a:p>
            <a:r>
              <a:rPr lang="en-US" altLang="zh-CN" sz="60000" dirty="0">
                <a:solidFill>
                  <a:srgbClr val="004F8A"/>
                </a:solidFill>
              </a:rPr>
              <a:t>2</a:t>
            </a:r>
            <a:endParaRPr lang="zh-CN" altLang="en-US" sz="60000" dirty="0">
              <a:solidFill>
                <a:srgbClr val="004F8A"/>
              </a:solidFill>
            </a:endParaRPr>
          </a:p>
        </p:txBody>
      </p:sp>
      <p:cxnSp>
        <p:nvCxnSpPr>
          <p:cNvPr id="4" name="直接连接符 3"/>
          <p:cNvCxnSpPr/>
          <p:nvPr/>
        </p:nvCxnSpPr>
        <p:spPr>
          <a:xfrm>
            <a:off x="0" y="2971800"/>
            <a:ext cx="5892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3873500"/>
            <a:ext cx="56896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善的概念</a:t>
            </a:r>
          </a:p>
        </p:txBody>
      </p:sp>
      <p:sp>
        <p:nvSpPr>
          <p:cNvPr id="3" name="文本框 2"/>
          <p:cNvSpPr txBox="1"/>
          <p:nvPr/>
        </p:nvSpPr>
        <p:spPr>
          <a:xfrm>
            <a:off x="593725" y="1363980"/>
            <a:ext cx="10902950" cy="3539430"/>
          </a:xfrm>
          <a:prstGeom prst="rect">
            <a:avLst/>
          </a:prstGeom>
          <a:noFill/>
        </p:spPr>
        <p:txBody>
          <a:bodyPr wrap="square" rtlCol="0">
            <a:spAutoFit/>
          </a:bodyPr>
          <a:lstStyle/>
          <a:p>
            <a:pPr eaLnBrk="1" hangingPunct="1"/>
            <a:r>
              <a:rPr lang="zh-CN" altLang="en-US" sz="2800" dirty="0">
                <a:sym typeface="+mn-ea"/>
              </a:rPr>
              <a:t>善属于道德意识内部的客观性范畴，是真正具有普遍性的自由意志的法。“善就是作为意志概念与特殊意志的统一的理念；在这个统一中，抽象法、福利、认识的主观性和外部定在的偶然性，都被作为独立自主的东西被扬弃了。但它们本质上仍然同时在其中被含蓄着和保持着。所以善就是被实现了的自由，世界的绝对最终目的。”</a:t>
            </a:r>
            <a:r>
              <a:rPr lang="en-US" altLang="zh-CN" sz="2800" dirty="0">
                <a:sym typeface="+mn-ea"/>
              </a:rPr>
              <a:t>§129</a:t>
            </a:r>
            <a:r>
              <a:rPr lang="zh-CN" altLang="en-US" sz="2800" dirty="0">
                <a:sym typeface="+mn-ea"/>
              </a:rPr>
              <a:t>善是进一步被规定了的理念，也就是意志概念与特殊意志的统一。</a:t>
            </a:r>
          </a:p>
          <a:p>
            <a:pPr eaLnBrk="1" hangingPunct="1"/>
            <a:r>
              <a:rPr lang="zh-CN" altLang="en-US" sz="2800" dirty="0"/>
              <a:t>黑格尔认为，</a:t>
            </a:r>
            <a:r>
              <a:rPr lang="en-US" altLang="zh-CN" sz="2800" dirty="0"/>
              <a:t>“</a:t>
            </a:r>
            <a:r>
              <a:rPr lang="zh-CN" altLang="en-US" sz="2800" dirty="0"/>
              <a:t>对于主观意志来说，善是绝对本质的东西，主观意志仅仅在以见解和意图上符合善为限，才具有价值和善恶。</a:t>
            </a:r>
            <a:r>
              <a:rPr lang="en-US" altLang="zh-CN" sz="2800" dirty="0"/>
              <a:t>”</a:t>
            </a:r>
            <a:r>
              <a:rPr lang="zh-CN" altLang="en-US" sz="2800" dirty="0">
                <a:ea typeface="宋体" panose="02010600030101010101" pitchFamily="2" charset="-122"/>
              </a:rPr>
              <a:t>（</a:t>
            </a:r>
            <a:r>
              <a:rPr lang="en-US" altLang="zh-CN" sz="2800" dirty="0">
                <a:ea typeface="宋体" panose="02010600030101010101" pitchFamily="2" charset="-122"/>
              </a:rPr>
              <a:t>131</a:t>
            </a:r>
            <a:r>
              <a:rPr lang="zh-CN" altLang="en-US" sz="2800" dirty="0">
                <a:ea typeface="宋体" panose="02010600030101010101" pitchFamily="2" charset="-122"/>
              </a:rPr>
              <a:t>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善是绝对的普遍的法</a:t>
            </a:r>
          </a:p>
        </p:txBody>
      </p:sp>
      <p:sp>
        <p:nvSpPr>
          <p:cNvPr id="3" name="文本框 2"/>
          <p:cNvSpPr txBox="1"/>
          <p:nvPr/>
        </p:nvSpPr>
        <p:spPr>
          <a:xfrm>
            <a:off x="473710" y="1150620"/>
            <a:ext cx="11297285" cy="4892675"/>
          </a:xfrm>
          <a:prstGeom prst="rect">
            <a:avLst/>
          </a:prstGeom>
          <a:noFill/>
        </p:spPr>
        <p:txBody>
          <a:bodyPr wrap="square" rtlCol="0">
            <a:spAutoFit/>
          </a:bodyPr>
          <a:lstStyle/>
          <a:p>
            <a:r>
              <a:rPr lang="zh-CN" altLang="en-US" sz="2400" dirty="0">
                <a:sym typeface="+mn-ea"/>
              </a:rPr>
              <a:t>善之所以是特殊意志与普遍意志的统一，是因为行善之人，是无我的，他把自在的好或价值作为自己行动的动机，为道德而道德的行为。就此而言，康德把道德理解为出于对道德原则而行动的道德概念是正确的，它把握到了道德意识的最高形式的的内容为特征。但是，与康德不同，黑格尔把普遍福利作为善的内容，当人们的特殊意志与普遍福利达到统一和一致时，才达到善。普遍福利对黑格尔来说，构成与</a:t>
            </a:r>
            <a:r>
              <a:rPr lang="en-US" altLang="zh-CN" sz="2400" dirty="0">
                <a:sym typeface="+mn-ea"/>
              </a:rPr>
              <a:t>“</a:t>
            </a:r>
            <a:r>
              <a:rPr lang="zh-CN" altLang="en-US" sz="2400" dirty="0">
                <a:sym typeface="+mn-ea"/>
              </a:rPr>
              <a:t>所有权的抽象法与福利的特殊目的相对抗的</a:t>
            </a:r>
            <a:r>
              <a:rPr lang="zh-CN" altLang="en-US" sz="2400" b="1" dirty="0">
                <a:sym typeface="+mn-ea"/>
              </a:rPr>
              <a:t>绝对法</a:t>
            </a:r>
            <a:r>
              <a:rPr lang="zh-CN" altLang="en-US" sz="2400" dirty="0">
                <a:sym typeface="+mn-ea"/>
              </a:rPr>
              <a:t>。</a:t>
            </a:r>
            <a:r>
              <a:rPr lang="en-US" altLang="zh-CN" sz="2400" dirty="0">
                <a:sym typeface="+mn-ea"/>
              </a:rPr>
              <a:t>”</a:t>
            </a:r>
            <a:r>
              <a:rPr lang="zh-CN" altLang="en-US" sz="2400" dirty="0">
                <a:sym typeface="+mn-ea"/>
              </a:rPr>
              <a:t>§</a:t>
            </a:r>
            <a:r>
              <a:rPr lang="en-US" altLang="zh-CN" sz="2400" dirty="0">
                <a:sym typeface="+mn-ea"/>
              </a:rPr>
              <a:t>130</a:t>
            </a:r>
            <a:r>
              <a:rPr lang="zh-CN" altLang="en-US" sz="2400" dirty="0">
                <a:sym typeface="+mn-ea"/>
              </a:rPr>
              <a:t>  在道德中，如果特殊福利与普遍福利相冲突时，特殊福利要服从普遍福利。</a:t>
            </a:r>
          </a:p>
          <a:p>
            <a:r>
              <a:rPr lang="zh-CN" altLang="en-US" sz="2400" dirty="0">
                <a:sym typeface="+mn-ea"/>
              </a:rPr>
              <a:t>与道德自然主义不同，黑格尔强调，意志不是本来就是善的，而是通过主观意志的认识和把握、并把善的理念内化到个体的特殊意志之中，才转化为善。善对主观意志来说应该具有实体性，主观意志应该以善为目的并使之实现。只有人们自觉地以善作为道德的目的，善才具有现实性。在这个意志上，黑格尔所理解的善不是柏拉图意义上的理念，而是以到主观特殊意志为中介的普遍的法。</a:t>
            </a:r>
          </a:p>
          <a:p>
            <a:endParaRPr lang="zh-CN" alt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善内在于理智并通过理智才能存在</a:t>
            </a:r>
            <a:endParaRPr lang="zh-CN" altLang="en-US"/>
          </a:p>
        </p:txBody>
      </p:sp>
      <p:sp>
        <p:nvSpPr>
          <p:cNvPr id="3" name="文本框 2"/>
          <p:cNvSpPr txBox="1"/>
          <p:nvPr/>
        </p:nvSpPr>
        <p:spPr>
          <a:xfrm>
            <a:off x="532130" y="1181100"/>
            <a:ext cx="10659110" cy="3784600"/>
          </a:xfrm>
          <a:prstGeom prst="rect">
            <a:avLst/>
          </a:prstGeom>
          <a:noFill/>
        </p:spPr>
        <p:txBody>
          <a:bodyPr wrap="square" rtlCol="0">
            <a:spAutoFit/>
          </a:bodyPr>
          <a:lstStyle/>
          <a:p>
            <a:pPr eaLnBrk="1" hangingPunct="1"/>
            <a:r>
              <a:rPr lang="zh-CN" altLang="en-US" sz="2400">
                <a:sym typeface="+mn-ea"/>
              </a:rPr>
              <a:t>黑格尔的伦理学不是情感主义或直觉主义，而是认知主义，道德与理智之间具有内在联系。 “一般来说，善就是意志在它的实体性和普遍性中的本质，也就是说在它的真理中的意志；因之它绝对地只有在思维中并只有通过思维而存在。所以，主张人不能认识真理，只能与现象打交道，又说思维有害于善良意志，这些以及其他的类似见解，都从精神中取去了一切理智的伦理性的价值和尊严。”</a:t>
            </a:r>
            <a:r>
              <a:rPr lang="en-US" altLang="zh-CN" sz="2400">
                <a:sym typeface="+mn-ea"/>
              </a:rPr>
              <a:t>§132</a:t>
            </a:r>
            <a:endParaRPr lang="en-US" altLang="zh-CN" sz="2400"/>
          </a:p>
          <a:p>
            <a:pPr eaLnBrk="1" hangingPunct="1"/>
            <a:r>
              <a:rPr lang="zh-CN" altLang="en-US" sz="2400">
                <a:sym typeface="+mn-ea"/>
              </a:rPr>
              <a:t>自古以来，道德与知识、善与真的关系就是一个哲学难题，黑格尔认为，善的可欲性与它的真理性统一的，善离不开真，善是“真理中的意志”。如何理解道德的真理性？康德著名的绝对命令给出一种检验标准，黑格尔赋予它以实质内容，即善就是普遍福利本身。</a:t>
            </a: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sym typeface="+mn-ea"/>
              </a:rPr>
              <a:t>道德的义务</a:t>
            </a:r>
            <a:endParaRPr lang="zh-CN" altLang="en-US" dirty="0"/>
          </a:p>
        </p:txBody>
      </p:sp>
      <p:sp>
        <p:nvSpPr>
          <p:cNvPr id="3" name="文本框 2"/>
          <p:cNvSpPr txBox="1"/>
          <p:nvPr/>
        </p:nvSpPr>
        <p:spPr>
          <a:xfrm>
            <a:off x="593725" y="1150620"/>
            <a:ext cx="11008360" cy="4523105"/>
          </a:xfrm>
          <a:prstGeom prst="rect">
            <a:avLst/>
          </a:prstGeom>
          <a:noFill/>
        </p:spPr>
        <p:txBody>
          <a:bodyPr wrap="square" rtlCol="0">
            <a:spAutoFit/>
          </a:bodyPr>
          <a:lstStyle/>
          <a:p>
            <a:pPr marL="274320" indent="-274320" eaLnBrk="1" fontAlgn="auto" hangingPunct="1">
              <a:spcAft>
                <a:spcPts val="0"/>
              </a:spcAft>
              <a:buClr>
                <a:schemeClr val="accent3"/>
              </a:buClr>
              <a:buFont typeface="Wingdings" panose="05000000000000000000" pitchFamily="2" charset="2"/>
              <a:buNone/>
              <a:defRPr/>
            </a:pPr>
            <a:r>
              <a:rPr lang="en-US" altLang="zh-CN" sz="2400" dirty="0">
                <a:sym typeface="+mn-ea"/>
              </a:rPr>
              <a:t>     </a:t>
            </a:r>
            <a:r>
              <a:rPr lang="zh-CN" altLang="en-US" sz="2400" dirty="0">
                <a:sym typeface="+mn-ea"/>
              </a:rPr>
              <a:t>道德与义务有内在联系，按照康德的观点，道德的世界是应然的世界。道德规范主观上是一种“应当”（</a:t>
            </a:r>
            <a:r>
              <a:rPr lang="en-US" altLang="zh-CN" sz="2400" dirty="0">
                <a:sym typeface="+mn-ea"/>
              </a:rPr>
              <a:t>ought)</a:t>
            </a:r>
            <a:r>
              <a:rPr lang="zh-CN" altLang="en-US" sz="2400" dirty="0">
                <a:sym typeface="+mn-ea"/>
              </a:rPr>
              <a:t>，在客观上，它是一种义务（</a:t>
            </a:r>
            <a:r>
              <a:rPr lang="en-US" altLang="zh-CN" sz="2400" dirty="0">
                <a:sym typeface="+mn-ea"/>
              </a:rPr>
              <a:t>obligation)</a:t>
            </a:r>
            <a:r>
              <a:rPr lang="zh-CN" altLang="en-US" sz="2400" dirty="0">
                <a:sym typeface="+mn-ea"/>
              </a:rPr>
              <a:t>，即不得不做（</a:t>
            </a:r>
            <a:r>
              <a:rPr lang="en-US" altLang="zh-CN" sz="2400" dirty="0">
                <a:sym typeface="+mn-ea"/>
              </a:rPr>
              <a:t>have to do), </a:t>
            </a:r>
            <a:r>
              <a:rPr lang="zh-CN" altLang="en-US" sz="2400" dirty="0">
                <a:sym typeface="+mn-ea"/>
              </a:rPr>
              <a:t>除情感主义和享乐主义外，所有的道德理论都强调义务。</a:t>
            </a:r>
            <a:endParaRPr lang="en-US" altLang="zh-CN" sz="2400" dirty="0"/>
          </a:p>
          <a:p>
            <a:pPr marL="274320" indent="-274320" eaLnBrk="1" fontAlgn="auto" hangingPunct="1">
              <a:spcAft>
                <a:spcPts val="0"/>
              </a:spcAft>
              <a:buClr>
                <a:schemeClr val="accent3"/>
              </a:buClr>
              <a:buFont typeface="Wingdings" panose="05000000000000000000" pitchFamily="2" charset="2"/>
              <a:buNone/>
              <a:defRPr/>
            </a:pPr>
            <a:r>
              <a:rPr lang="en-US" altLang="zh-CN" sz="2400" dirty="0">
                <a:sym typeface="+mn-ea"/>
              </a:rPr>
              <a:t>    </a:t>
            </a:r>
            <a:r>
              <a:rPr lang="zh-CN" altLang="en-US" sz="2400" dirty="0">
                <a:sym typeface="+mn-ea"/>
              </a:rPr>
              <a:t>道德的义务：由于善对于特殊的主体来说是他的意志的本质，因此，他的意志对善负有义务，由于善是普遍的意志，相对于个体的主观意志来说是更高的意志，是个体意志的真理，因此，对善来说，人们应该为义务而义务。黑格尔认为，康德 “着重指出义务的这种意义，乃是康德的实践哲学的功绩和它的卓越观点。”</a:t>
            </a:r>
            <a:r>
              <a:rPr lang="en-US" altLang="zh-CN" sz="2400" dirty="0">
                <a:sym typeface="+mn-ea"/>
              </a:rPr>
              <a:t>§</a:t>
            </a:r>
            <a:r>
              <a:rPr lang="en-US" sz="2400" dirty="0">
                <a:sym typeface="+mn-ea"/>
              </a:rPr>
              <a:t>133</a:t>
            </a:r>
            <a:endParaRPr lang="en-US" sz="2400" dirty="0"/>
          </a:p>
          <a:p>
            <a:pPr marL="274320" indent="-274320" eaLnBrk="1" fontAlgn="auto" hangingPunct="1">
              <a:spcAft>
                <a:spcPts val="0"/>
              </a:spcAft>
              <a:buClr>
                <a:schemeClr val="accent3"/>
              </a:buClr>
              <a:buFont typeface="Wingdings" panose="05000000000000000000" pitchFamily="2" charset="2"/>
              <a:buNone/>
              <a:defRPr/>
            </a:pPr>
            <a:r>
              <a:rPr lang="zh-CN" altLang="en-US" sz="2400" dirty="0">
                <a:sym typeface="+mn-ea"/>
              </a:rPr>
              <a:t>   什么是义务</a:t>
            </a:r>
            <a:r>
              <a:rPr lang="en-US" sz="2400" dirty="0">
                <a:sym typeface="+mn-ea"/>
              </a:rPr>
              <a:t>(duty)</a:t>
            </a:r>
            <a:r>
              <a:rPr lang="zh-CN" altLang="en-US" sz="2400" dirty="0">
                <a:sym typeface="+mn-ea"/>
              </a:rPr>
              <a:t>，这个概念包含着职务的意思，履行义务意味着“职之所在，意必趋之。”具体地说就是：“行法之所是，并关心福利，</a:t>
            </a:r>
            <a:r>
              <a:rPr lang="en-US" sz="2400" dirty="0">
                <a:sym typeface="+mn-ea"/>
              </a:rPr>
              <a:t>----</a:t>
            </a:r>
            <a:r>
              <a:rPr lang="zh-CN" altLang="en-US" sz="2400" dirty="0">
                <a:sym typeface="+mn-ea"/>
              </a:rPr>
              <a:t>不仅自己的福利，而且是普遍性质的福利，即他人的福利。”（</a:t>
            </a:r>
            <a:r>
              <a:rPr lang="en-US" altLang="zh-CN" sz="2400" dirty="0">
                <a:sym typeface="+mn-ea"/>
              </a:rPr>
              <a:t>§</a:t>
            </a:r>
            <a:r>
              <a:rPr lang="en-US" sz="2400" dirty="0">
                <a:sym typeface="+mn-ea"/>
              </a:rPr>
              <a:t>134</a:t>
            </a:r>
            <a:r>
              <a:rPr lang="zh-CN" altLang="en-US" sz="2400" dirty="0">
                <a:sym typeface="+mn-ea"/>
              </a:rPr>
              <a:t>）简单地说，义务并非个人的，它是意志在纯粹理智中把握到的道德的本质要求。</a:t>
            </a:r>
            <a:endParaRPr lang="zh-CN" alt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t>道德的教养与对抽象义务论的批判</a:t>
            </a:r>
          </a:p>
        </p:txBody>
      </p:sp>
      <p:sp>
        <p:nvSpPr>
          <p:cNvPr id="3" name="文本框 2"/>
          <p:cNvSpPr txBox="1"/>
          <p:nvPr/>
        </p:nvSpPr>
        <p:spPr>
          <a:xfrm>
            <a:off x="760095" y="1226820"/>
            <a:ext cx="10735945" cy="5262979"/>
          </a:xfrm>
          <a:prstGeom prst="rect">
            <a:avLst/>
          </a:prstGeom>
          <a:noFill/>
        </p:spPr>
        <p:txBody>
          <a:bodyPr wrap="square" rtlCol="0">
            <a:spAutoFit/>
          </a:bodyPr>
          <a:lstStyle/>
          <a:p>
            <a:r>
              <a:rPr lang="zh-CN" altLang="en-US" sz="2400" dirty="0">
                <a:sym typeface="+mn-ea"/>
              </a:rPr>
              <a:t>道德是主观意志的法，这种法具有双重性。</a:t>
            </a:r>
            <a:r>
              <a:rPr lang="en-US" altLang="zh-CN" sz="2400" dirty="0">
                <a:sym typeface="+mn-ea"/>
              </a:rPr>
              <a:t>“</a:t>
            </a:r>
            <a:r>
              <a:rPr lang="zh-CN" altLang="en-US" sz="2400" dirty="0">
                <a:ea typeface="宋体" panose="02010600030101010101" pitchFamily="2" charset="-122"/>
                <a:sym typeface="+mn-ea"/>
              </a:rPr>
              <a:t>凡是我的判断不合乎理性的东西，我一概不给予承认，这种法是主体的最高的法，但是由于它的主观规定，它同时又是形式法；相反地，理性作为客观的东西对主体所具有的法，则依然屹立不动。</a:t>
            </a:r>
            <a:r>
              <a:rPr lang="en-US" altLang="zh-CN" sz="2400" dirty="0">
                <a:ea typeface="宋体" panose="02010600030101010101" pitchFamily="2" charset="-122"/>
                <a:sym typeface="+mn-ea"/>
              </a:rPr>
              <a:t>”</a:t>
            </a:r>
            <a:r>
              <a:rPr lang="zh-CN" altLang="en-US" sz="2400" dirty="0">
                <a:ea typeface="宋体" panose="02010600030101010101" pitchFamily="2" charset="-122"/>
                <a:sym typeface="+mn-ea"/>
              </a:rPr>
              <a:t>（</a:t>
            </a:r>
            <a:r>
              <a:rPr lang="en-US" altLang="zh-CN" sz="2400" dirty="0">
                <a:ea typeface="宋体" panose="02010600030101010101" pitchFamily="2" charset="-122"/>
                <a:sym typeface="+mn-ea"/>
              </a:rPr>
              <a:t>132</a:t>
            </a:r>
            <a:r>
              <a:rPr lang="zh-CN" altLang="en-US" sz="2400" dirty="0">
                <a:ea typeface="宋体" panose="02010600030101010101" pitchFamily="2" charset="-122"/>
                <a:sym typeface="+mn-ea"/>
              </a:rPr>
              <a:t>节）这段话包含着两层意思，第一，道德是主体的法，它依赖于主体的判断；第二，理性作为客观的法并不依赖于主体。因此，在道德中，存在着主观的善与客观的善之间的张力。这个张力既赋予人以道德尊严，也使道德陷入形式主义。道德义务论的形式主义是不可避免的，也是它的局限性所在。</a:t>
            </a:r>
            <a:endParaRPr lang="zh-CN" altLang="en-US" sz="2400" dirty="0">
              <a:sym typeface="+mn-ea"/>
            </a:endParaRPr>
          </a:p>
          <a:p>
            <a:r>
              <a:rPr lang="zh-CN" altLang="en-US" sz="2400" dirty="0">
                <a:sym typeface="+mn-ea"/>
              </a:rPr>
              <a:t>康德正确地指出，道德的义务是自律，不是他律，但是，这种自律只是抽象的同一性，没有具体内容。黑格尔认为，意志自律固然很重要，否则就剥夺了道德的尊严，但是，“固执单纯的道德观点而不使之向伦理的观点过渡，就会把这种收获贬低为空虚的形式主义，把道德科学贬低为关于义务而尽义务的修辞或演讲。”</a:t>
            </a:r>
            <a:r>
              <a:rPr lang="en-US" altLang="zh-CN" sz="2400" dirty="0">
                <a:sym typeface="+mn-ea"/>
              </a:rPr>
              <a:t>§135 </a:t>
            </a:r>
            <a:r>
              <a:rPr lang="zh-CN" altLang="en-US" sz="2400" dirty="0">
                <a:sym typeface="+mn-ea"/>
              </a:rPr>
              <a:t>如果道德判断的特征只在于形式上的一致性，在内容上放让个人去定义，道德就彻底相对化了。“一切不法的和不道德的行为，倒可以用这种方法而得到辩解。”</a:t>
            </a:r>
            <a:r>
              <a:rPr lang="en-US" altLang="zh-CN" sz="2400" dirty="0">
                <a:sym typeface="+mn-ea"/>
              </a:rPr>
              <a:t>§135 </a:t>
            </a:r>
            <a:r>
              <a:rPr lang="en-US" sz="2400" dirty="0" err="1">
                <a:ea typeface="宋体" panose="02010600030101010101" pitchFamily="2" charset="-122"/>
                <a:sym typeface="+mn-ea"/>
              </a:rPr>
              <a:t>这也表明，需要从道德的观点向伦理的观点转变</a:t>
            </a:r>
            <a:r>
              <a:rPr lang="en-US" sz="2400" dirty="0">
                <a:ea typeface="宋体" panose="02010600030101010101" pitchFamily="2" charset="-122"/>
                <a:sym typeface="+mn-ea"/>
              </a:rPr>
              <a:t>。</a:t>
            </a:r>
            <a:endParaRPr lang="zh-CN" alt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3632</Words>
  <Application>Microsoft Office PowerPoint</Application>
  <PresentationFormat>宽屏</PresentationFormat>
  <Paragraphs>59</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微軟正黑體</vt:lpstr>
      <vt:lpstr>宋体</vt:lpstr>
      <vt:lpstr>微软雅黑</vt:lpstr>
      <vt:lpstr>Arial</vt:lpstr>
      <vt:lpstr>Calibri</vt:lpstr>
      <vt:lpstr>Wingdings</vt:lpstr>
      <vt:lpstr>Office 主题</vt:lpstr>
      <vt:lpstr>道德：善与良心</vt:lpstr>
      <vt:lpstr>福利到善、意图到良心</vt:lpstr>
      <vt:lpstr>从意图到良心、从福利到善</vt:lpstr>
      <vt:lpstr>善的概念</vt:lpstr>
      <vt:lpstr>善的概念</vt:lpstr>
      <vt:lpstr>善是绝对的普遍的法</vt:lpstr>
      <vt:lpstr>善内在于理智并通过理智才能存在</vt:lpstr>
      <vt:lpstr>道德的义务</vt:lpstr>
      <vt:lpstr>道德的教养与对抽象义务论的批判</vt:lpstr>
      <vt:lpstr>良心 </vt:lpstr>
      <vt:lpstr>良心概念</vt:lpstr>
      <vt:lpstr>良心是自我意识对自身的无限自我确信</vt:lpstr>
      <vt:lpstr>良心是至圣之所</vt:lpstr>
      <vt:lpstr>道德的不确定性</vt:lpstr>
      <vt:lpstr>良心是只是主观的无限的自我确信</vt:lpstr>
      <vt:lpstr>道德的不确定性之苦</vt:lpstr>
      <vt:lpstr>恶的根源与形式</vt:lpstr>
      <vt:lpstr> 恶的起源在于自由的神秘性 </vt:lpstr>
      <vt:lpstr>恶是主观性偏执的形式</vt:lpstr>
      <vt:lpstr> 最大的恶仍是伪善 </vt:lpstr>
      <vt:lpstr> 伪善的条件 </vt:lpstr>
      <vt:lpstr> 道德的诡辩是极恶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Ryan Lee</dc:creator>
  <cp:lastModifiedBy>xingfuw</cp:lastModifiedBy>
  <cp:revision>65</cp:revision>
  <dcterms:created xsi:type="dcterms:W3CDTF">2014-04-01T11:22:00Z</dcterms:created>
  <dcterms:modified xsi:type="dcterms:W3CDTF">2024-04-08T06:05:18Z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