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01" r:id="rId2"/>
    <p:sldId id="271" r:id="rId3"/>
    <p:sldId id="258" r:id="rId4"/>
    <p:sldId id="323" r:id="rId5"/>
    <p:sldId id="337" r:id="rId6"/>
    <p:sldId id="338" r:id="rId7"/>
    <p:sldId id="339" r:id="rId8"/>
    <p:sldId id="340" r:id="rId9"/>
    <p:sldId id="341" r:id="rId10"/>
    <p:sldId id="342" r:id="rId11"/>
    <p:sldId id="343" r:id="rId12"/>
    <p:sldId id="302" r:id="rId13"/>
    <p:sldId id="324" r:id="rId14"/>
    <p:sldId id="345" r:id="rId15"/>
    <p:sldId id="325" r:id="rId16"/>
    <p:sldId id="344" r:id="rId17"/>
    <p:sldId id="303" r:id="rId18"/>
    <p:sldId id="327" r:id="rId19"/>
    <p:sldId id="328" r:id="rId20"/>
    <p:sldId id="304" r:id="rId21"/>
    <p:sldId id="330" r:id="rId22"/>
    <p:sldId id="331" r:id="rId23"/>
    <p:sldId id="372" r:id="rId24"/>
    <p:sldId id="332" r:id="rId25"/>
    <p:sldId id="374"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273"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6"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335899"/>
    <a:srgbClr val="3F6AB7"/>
    <a:srgbClr val="7991CE"/>
    <a:srgbClr val="B3BEDF"/>
    <a:srgbClr val="0171C5"/>
    <a:srgbClr val="7E3A66"/>
    <a:srgbClr val="7E6CC3"/>
    <a:srgbClr val="68578F"/>
    <a:srgbClr val="3F5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94660"/>
  </p:normalViewPr>
  <p:slideViewPr>
    <p:cSldViewPr snapToGrid="0" showGuides="1">
      <p:cViewPr varScale="1">
        <p:scale>
          <a:sx n="66" d="100"/>
          <a:sy n="66" d="100"/>
        </p:scale>
        <p:origin x="916" y="28"/>
      </p:cViewPr>
      <p:guideLst>
        <p:guide orient="horz" pos="2146"/>
        <p:guide pos="3817"/>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2024/5/14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圆角矩形 6"/>
          <p:cNvSpPr/>
          <p:nvPr userDrawn="1"/>
        </p:nvSpPr>
        <p:spPr>
          <a:xfrm>
            <a:off x="2019869" y="5501898"/>
            <a:ext cx="10172131" cy="1284102"/>
          </a:xfrm>
          <a:prstGeom prst="roundRect">
            <a:avLst>
              <a:gd name="adj" fmla="val 0"/>
            </a:avLst>
          </a:prstGeom>
          <a:solidFill>
            <a:srgbClr val="004F8A">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userDrawn="1"/>
        </p:nvSpPr>
        <p:spPr>
          <a:xfrm>
            <a:off x="0" y="5501898"/>
            <a:ext cx="3048000" cy="1284102"/>
          </a:xfrm>
          <a:custGeom>
            <a:avLst/>
            <a:gdLst>
              <a:gd name="connsiteX0" fmla="*/ 0 w 3036468"/>
              <a:gd name="connsiteY0" fmla="*/ 0 h 1800000"/>
              <a:gd name="connsiteX1" fmla="*/ 3036468 w 3036468"/>
              <a:gd name="connsiteY1" fmla="*/ 0 h 1800000"/>
              <a:gd name="connsiteX2" fmla="*/ 2061536 w 3036468"/>
              <a:gd name="connsiteY2" fmla="*/ 1800000 h 1800000"/>
              <a:gd name="connsiteX3" fmla="*/ 0 w 3036468"/>
              <a:gd name="connsiteY3" fmla="*/ 1800000 h 1800000"/>
            </a:gdLst>
            <a:ahLst/>
            <a:cxnLst>
              <a:cxn ang="0">
                <a:pos x="connsiteX0" y="connsiteY0"/>
              </a:cxn>
              <a:cxn ang="0">
                <a:pos x="connsiteX1" y="connsiteY1"/>
              </a:cxn>
              <a:cxn ang="0">
                <a:pos x="connsiteX2" y="connsiteY2"/>
              </a:cxn>
              <a:cxn ang="0">
                <a:pos x="connsiteX3" y="connsiteY3"/>
              </a:cxn>
            </a:cxnLst>
            <a:rect l="l" t="t" r="r" b="b"/>
            <a:pathLst>
              <a:path w="3036468" h="1800000">
                <a:moveTo>
                  <a:pt x="0" y="0"/>
                </a:moveTo>
                <a:lnTo>
                  <a:pt x="3036468" y="0"/>
                </a:lnTo>
                <a:lnTo>
                  <a:pt x="2061536" y="1800000"/>
                </a:lnTo>
                <a:lnTo>
                  <a:pt x="0" y="1800000"/>
                </a:lnTo>
                <a:close/>
              </a:path>
            </a:pathLst>
          </a:cu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5429898"/>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786000"/>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2743201" y="5970198"/>
            <a:ext cx="9448799" cy="522360"/>
          </a:xfrm>
        </p:spPr>
        <p:txBody>
          <a:bodyPr anchor="ctr"/>
          <a:lstStyle>
            <a:lvl1pPr algn="l">
              <a:defRPr sz="60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362" y="5611454"/>
            <a:ext cx="1100407" cy="11036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 name="任意多边形 9"/>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1" name="矩形 10"/>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4F8A"/>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9" name="图片占位符 8"/>
          <p:cNvSpPr>
            <a:spLocks noGrp="1"/>
          </p:cNvSpPr>
          <p:nvPr>
            <p:ph type="pic" sz="quarter" idx="13"/>
          </p:nvPr>
        </p:nvSpPr>
        <p:spPr>
          <a:xfrm>
            <a:off x="0" y="0"/>
            <a:ext cx="6813176" cy="6858000"/>
          </a:xfrm>
          <a:ln>
            <a:noFill/>
          </a:ln>
        </p:spPr>
        <p:txBody>
          <a:bodyPr/>
          <a:lstStyle/>
          <a:p>
            <a:endParaRPr lang="zh-CN" altLang="en-US" dirty="0"/>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任意多边形 7"/>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807DB26E-7550-4A68-B9ED-0930F4C79F79}" type="datetimeFigureOut">
              <a:rPr lang="zh-CN" altLang="en-US" smtClean="0"/>
              <a:t>2024/5/14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0" name="矩形 9"/>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6" name="矩形 5"/>
          <p:cNvSpPr/>
          <p:nvPr userDrawn="1"/>
        </p:nvSpPr>
        <p:spPr>
          <a:xfrm>
            <a:off x="7858760" y="607949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2024/5/14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5" name="矩形 4"/>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004F8A"/>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2024/5/14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0" name="矩形 9"/>
          <p:cNvSpPr/>
          <p:nvPr userDrawn="1"/>
        </p:nvSpPr>
        <p:spPr>
          <a:xfrm>
            <a:off x="-1" y="1"/>
            <a:ext cx="10468725" cy="9525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096000" y="6108700"/>
            <a:ext cx="6096000" cy="7493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72BB5F89-3C37-49A6-B7CC-41D189EEC0B1}" type="datetimeFigureOut">
              <a:rPr lang="zh-CN" altLang="en-US" smtClean="0"/>
              <a:t>2024/5/14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9001C-556A-4238-A7E0-2B72E20C5D72}" type="slidenum">
              <a:rPr lang="zh-CN" altLang="en-US" smtClean="0"/>
              <a:t>‹#›</a:t>
            </a:fld>
            <a:endParaRPr lang="zh-CN" altLang="en-US"/>
          </a:p>
        </p:txBody>
      </p:sp>
      <p:sp>
        <p:nvSpPr>
          <p:cNvPr id="7" name="矩形 6"/>
          <p:cNvSpPr/>
          <p:nvPr userDrawn="1"/>
        </p:nvSpPr>
        <p:spPr>
          <a:xfrm>
            <a:off x="-6350" y="5349875"/>
            <a:ext cx="8286750" cy="1511300"/>
          </a:xfrm>
          <a:custGeom>
            <a:avLst/>
            <a:gdLst>
              <a:gd name="connsiteX0" fmla="*/ 0 w 7404100"/>
              <a:gd name="connsiteY0" fmla="*/ 0 h 1498600"/>
              <a:gd name="connsiteX1" fmla="*/ 7404100 w 7404100"/>
              <a:gd name="connsiteY1" fmla="*/ 0 h 1498600"/>
              <a:gd name="connsiteX2" fmla="*/ 7404100 w 7404100"/>
              <a:gd name="connsiteY2" fmla="*/ 1498600 h 1498600"/>
              <a:gd name="connsiteX3" fmla="*/ 0 w 7404100"/>
              <a:gd name="connsiteY3" fmla="*/ 1498600 h 1498600"/>
              <a:gd name="connsiteX4" fmla="*/ 0 w 7404100"/>
              <a:gd name="connsiteY4" fmla="*/ 0 h 1498600"/>
              <a:gd name="connsiteX0-1" fmla="*/ 0 w 7404100"/>
              <a:gd name="connsiteY0-2" fmla="*/ 0 h 1498600"/>
              <a:gd name="connsiteX1-3" fmla="*/ 6121400 w 7404100"/>
              <a:gd name="connsiteY1-4" fmla="*/ 0 h 1498600"/>
              <a:gd name="connsiteX2-5" fmla="*/ 7404100 w 7404100"/>
              <a:gd name="connsiteY2-6" fmla="*/ 1498600 h 1498600"/>
              <a:gd name="connsiteX3-7" fmla="*/ 0 w 7404100"/>
              <a:gd name="connsiteY3-8" fmla="*/ 1498600 h 1498600"/>
              <a:gd name="connsiteX4-9" fmla="*/ 0 w 7404100"/>
              <a:gd name="connsiteY4-10" fmla="*/ 0 h 1498600"/>
              <a:gd name="connsiteX0-11" fmla="*/ 0 w 8280400"/>
              <a:gd name="connsiteY0-12" fmla="*/ 0 h 1511300"/>
              <a:gd name="connsiteX1-13" fmla="*/ 6121400 w 8280400"/>
              <a:gd name="connsiteY1-14" fmla="*/ 0 h 1511300"/>
              <a:gd name="connsiteX2-15" fmla="*/ 8280400 w 8280400"/>
              <a:gd name="connsiteY2-16" fmla="*/ 1511300 h 1511300"/>
              <a:gd name="connsiteX3-17" fmla="*/ 0 w 8280400"/>
              <a:gd name="connsiteY3-18" fmla="*/ 1498600 h 1511300"/>
              <a:gd name="connsiteX4-19" fmla="*/ 0 w 8280400"/>
              <a:gd name="connsiteY4-20" fmla="*/ 0 h 1511300"/>
              <a:gd name="connsiteX0-21" fmla="*/ 6350 w 8286750"/>
              <a:gd name="connsiteY0-22" fmla="*/ 0 h 1511300"/>
              <a:gd name="connsiteX1-23" fmla="*/ 6127750 w 8286750"/>
              <a:gd name="connsiteY1-24" fmla="*/ 0 h 1511300"/>
              <a:gd name="connsiteX2-25" fmla="*/ 8286750 w 8286750"/>
              <a:gd name="connsiteY2-26" fmla="*/ 1511300 h 1511300"/>
              <a:gd name="connsiteX3-27" fmla="*/ 0 w 8286750"/>
              <a:gd name="connsiteY3-28" fmla="*/ 1504950 h 1511300"/>
              <a:gd name="connsiteX4-29" fmla="*/ 6350 w 8286750"/>
              <a:gd name="connsiteY4-30" fmla="*/ 0 h 1511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6750" h="1511300">
                <a:moveTo>
                  <a:pt x="6350" y="0"/>
                </a:moveTo>
                <a:lnTo>
                  <a:pt x="6127750" y="0"/>
                </a:lnTo>
                <a:lnTo>
                  <a:pt x="8286750" y="1511300"/>
                </a:lnTo>
                <a:lnTo>
                  <a:pt x="0" y="1504950"/>
                </a:lnTo>
                <a:cubicBezTo>
                  <a:pt x="2117" y="1003300"/>
                  <a:pt x="4233" y="501650"/>
                  <a:pt x="6350" y="0"/>
                </a:cubicBez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121900" y="0"/>
            <a:ext cx="2070100" cy="825500"/>
          </a:xfrm>
          <a:custGeom>
            <a:avLst/>
            <a:gdLst>
              <a:gd name="connsiteX0" fmla="*/ 0 w 2692400"/>
              <a:gd name="connsiteY0" fmla="*/ 0 h 825500"/>
              <a:gd name="connsiteX1" fmla="*/ 2692400 w 2692400"/>
              <a:gd name="connsiteY1" fmla="*/ 0 h 825500"/>
              <a:gd name="connsiteX2" fmla="*/ 2692400 w 2692400"/>
              <a:gd name="connsiteY2" fmla="*/ 825500 h 825500"/>
              <a:gd name="connsiteX3" fmla="*/ 0 w 2692400"/>
              <a:gd name="connsiteY3" fmla="*/ 825500 h 825500"/>
              <a:gd name="connsiteX4" fmla="*/ 0 w 2692400"/>
              <a:gd name="connsiteY4" fmla="*/ 0 h 825500"/>
              <a:gd name="connsiteX0-1" fmla="*/ 0 w 2692400"/>
              <a:gd name="connsiteY0-2" fmla="*/ 0 h 825500"/>
              <a:gd name="connsiteX1-3" fmla="*/ 2692400 w 2692400"/>
              <a:gd name="connsiteY1-4" fmla="*/ 0 h 825500"/>
              <a:gd name="connsiteX2-5" fmla="*/ 2692400 w 2692400"/>
              <a:gd name="connsiteY2-6" fmla="*/ 825500 h 825500"/>
              <a:gd name="connsiteX3-7" fmla="*/ 965200 w 2692400"/>
              <a:gd name="connsiteY3-8" fmla="*/ 825500 h 825500"/>
              <a:gd name="connsiteX4-9" fmla="*/ 0 w 2692400"/>
              <a:gd name="connsiteY4-10" fmla="*/ 0 h 825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92400" h="825500">
                <a:moveTo>
                  <a:pt x="0" y="0"/>
                </a:moveTo>
                <a:lnTo>
                  <a:pt x="2692400" y="0"/>
                </a:lnTo>
                <a:lnTo>
                  <a:pt x="2692400" y="825500"/>
                </a:lnTo>
                <a:lnTo>
                  <a:pt x="965200" y="825500"/>
                </a:lnTo>
                <a:lnTo>
                  <a:pt x="0" y="0"/>
                </a:ln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393699" y="5816203"/>
            <a:ext cx="6355444" cy="800893"/>
          </a:xfrm>
        </p:spPr>
        <p:txBody>
          <a:bodyPr anchor="b">
            <a:noAutofit/>
          </a:bodyPr>
          <a:lstStyle>
            <a:lvl1pPr algn="l">
              <a:defRPr sz="48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8153400" y="6285706"/>
            <a:ext cx="3966030" cy="506411"/>
          </a:xfrm>
        </p:spPr>
        <p:txBody>
          <a:bodyPr/>
          <a:lstStyle>
            <a:lvl1pPr marL="0" indent="0" algn="ctr">
              <a:buNone/>
              <a:defRPr sz="2400">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5625" y="34567"/>
            <a:ext cx="754150" cy="756366"/>
          </a:xfrm>
          <a:prstGeom prst="rect">
            <a:avLst/>
          </a:prstGeom>
        </p:spPr>
      </p:pic>
      <p:sp>
        <p:nvSpPr>
          <p:cNvPr id="13" name="矩形 12"/>
          <p:cNvSpPr/>
          <p:nvPr userDrawn="1"/>
        </p:nvSpPr>
        <p:spPr>
          <a:xfrm>
            <a:off x="126999" y="5718629"/>
            <a:ext cx="139701" cy="95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2000"/>
            <a:ext cx="10515600" cy="914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DB26E-7550-4A68-B9ED-0930F4C79F79}" type="datetimeFigureOut">
              <a:rPr lang="zh-CN" altLang="en-US" smtClean="0"/>
              <a:t>2024/5/14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C2DF-976F-4C49-92B9-E79BD60CFE9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市民社会</a:t>
            </a:r>
          </a:p>
        </p:txBody>
      </p:sp>
      <p:sp>
        <p:nvSpPr>
          <p:cNvPr id="3" name="副标题 2"/>
          <p:cNvSpPr>
            <a:spLocks noGrp="1"/>
          </p:cNvSpPr>
          <p:nvPr>
            <p:ph type="subTitle" idx="1"/>
          </p:nvPr>
        </p:nvSpPr>
        <p:spPr/>
        <p:txBody>
          <a:bodyPr/>
          <a:lstStyle/>
          <a:p>
            <a:endParaRPr lang="zh-CN" altLang="en-US"/>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市民社会是不可避免的</a:t>
            </a:r>
            <a:r>
              <a:rPr lang="en-US" altLang="zh-CN"/>
              <a:t>“</a:t>
            </a:r>
            <a:r>
              <a:rPr lang="zh-CN" altLang="en-US"/>
              <a:t>恶</a:t>
            </a:r>
            <a:r>
              <a:rPr lang="en-US" altLang="zh-CN"/>
              <a:t>”</a:t>
            </a:r>
          </a:p>
        </p:txBody>
      </p:sp>
      <p:sp>
        <p:nvSpPr>
          <p:cNvPr id="3" name="文本框 2"/>
          <p:cNvSpPr txBox="1"/>
          <p:nvPr/>
        </p:nvSpPr>
        <p:spPr>
          <a:xfrm>
            <a:off x="563245" y="1082040"/>
            <a:ext cx="11066145" cy="5016758"/>
          </a:xfrm>
          <a:prstGeom prst="rect">
            <a:avLst/>
          </a:prstGeom>
          <a:noFill/>
        </p:spPr>
        <p:txBody>
          <a:bodyPr wrap="square" rtlCol="0">
            <a:spAutoFit/>
          </a:bodyPr>
          <a:lstStyle/>
          <a:p>
            <a:r>
              <a:rPr lang="en-US" altLang="zh-CN" sz="2000" dirty="0"/>
              <a:t>“</a:t>
            </a:r>
            <a:r>
              <a:rPr lang="zh-CN" altLang="en-US" sz="2000" dirty="0"/>
              <a:t>市民社会是现代世界中形成的现代世界，第一次是理念的一切规定各得其所</a:t>
            </a:r>
            <a:r>
              <a:rPr lang="en-US" altLang="zh-CN" sz="2000" dirty="0"/>
              <a:t>”</a:t>
            </a:r>
            <a:r>
              <a:rPr lang="zh-CN" altLang="en-US" sz="2000" dirty="0">
                <a:ea typeface="宋体" panose="02010600030101010101" pitchFamily="2" charset="-122"/>
              </a:rPr>
              <a:t>，现代社会既需要普遍性也需要特殊性，但两者在市民社会中还没有成为有机的整体。在市民社会中，每个人的利己目的通过法律和外部国家而得到满足。市民社会一方面赋予特殊性以全面发展和伸张的权利，另一方面又赋予普遍性以证明自己既是特殊性的基础和必要形式，又是特殊性的控制力量和最后目的的权利。</a:t>
            </a:r>
            <a:r>
              <a:rPr lang="en-US" altLang="zh-CN" sz="2000" dirty="0">
                <a:ea typeface="宋体" panose="02010600030101010101" pitchFamily="2" charset="-122"/>
              </a:rPr>
              <a:t>“</a:t>
            </a:r>
            <a:r>
              <a:rPr lang="en-US" altLang="zh-CN" sz="2000" dirty="0" err="1">
                <a:ea typeface="宋体" panose="02010600030101010101" pitchFamily="2" charset="-122"/>
              </a:rPr>
              <a:t>正是这种在两极分化中消失了的能力，制度构成了理念的实在性的抽象环</a:t>
            </a:r>
            <a:r>
              <a:rPr lang="zh-CN" altLang="en-US" sz="2000" dirty="0">
                <a:ea typeface="宋体" panose="02010600030101010101" pitchFamily="2" charset="-122"/>
              </a:rPr>
              <a:t>节</a:t>
            </a:r>
            <a:r>
              <a:rPr lang="en-US" altLang="zh-CN" sz="2000" dirty="0">
                <a:ea typeface="宋体" panose="02010600030101010101" pitchFamily="2" charset="-122"/>
              </a:rPr>
              <a:t>”</a:t>
            </a:r>
            <a:r>
              <a:rPr lang="zh-CN" altLang="en-US" sz="2000" dirty="0">
                <a:ea typeface="宋体" panose="02010600030101010101" pitchFamily="2" charset="-122"/>
              </a:rPr>
              <a:t>。表面上看，市民社会是伦理的废墟。家庭的直接统一性分解为一个个个体，内在的情感消失在抽象法律的制约之中。</a:t>
            </a:r>
            <a:r>
              <a:rPr lang="en-US" altLang="zh-CN" sz="2000" dirty="0">
                <a:ea typeface="宋体" panose="02010600030101010101" pitchFamily="2" charset="-122"/>
              </a:rPr>
              <a:t>“</a:t>
            </a:r>
            <a:r>
              <a:rPr lang="en-US" altLang="zh-CN" sz="2000" dirty="0" err="1">
                <a:ea typeface="宋体" panose="02010600030101010101" pitchFamily="2" charset="-122"/>
              </a:rPr>
              <a:t>有人认为如果普遍性把特殊性的力量都吸收过来，诚如布拉图在他的理想国中所阐述的那样，看起来普遍性的</a:t>
            </a:r>
            <a:r>
              <a:rPr lang="zh-CN" altLang="en-US" sz="2000" dirty="0">
                <a:ea typeface="宋体" panose="02010600030101010101" pitchFamily="2" charset="-122"/>
              </a:rPr>
              <a:t>景</a:t>
            </a:r>
            <a:r>
              <a:rPr lang="en-US" altLang="zh-CN" sz="2000" dirty="0" err="1">
                <a:ea typeface="宋体" panose="02010600030101010101" pitchFamily="2" charset="-122"/>
              </a:rPr>
              <a:t>况会好些</a:t>
            </a:r>
            <a:r>
              <a:rPr lang="zh-CN" altLang="en-US" sz="2000" dirty="0">
                <a:ea typeface="宋体" panose="02010600030101010101" pitchFamily="2" charset="-122"/>
              </a:rPr>
              <a:t>。但这也只是一种幻想，因为普遍性和特殊性两者都只是相互依赖，各位对他方而存在的，并且又是相互转化的，我在促进我的目的的同时也促进了普遍物，而普遍物反过来又促进了我的目的。</a:t>
            </a:r>
            <a:r>
              <a:rPr lang="en-US" altLang="zh-CN" sz="2000" dirty="0">
                <a:ea typeface="宋体" panose="02010600030101010101" pitchFamily="2" charset="-122"/>
              </a:rPr>
              <a:t>”</a:t>
            </a:r>
            <a:r>
              <a:rPr lang="zh-CN" altLang="en-US" sz="2000" dirty="0">
                <a:ea typeface="宋体" panose="02010600030101010101" pitchFamily="2" charset="-122"/>
              </a:rPr>
              <a:t>（第</a:t>
            </a:r>
            <a:r>
              <a:rPr lang="en-US" altLang="zh-CN" sz="2000" dirty="0">
                <a:ea typeface="宋体" panose="02010600030101010101" pitchFamily="2" charset="-122"/>
              </a:rPr>
              <a:t>184</a:t>
            </a:r>
            <a:r>
              <a:rPr lang="zh-CN" altLang="en-US" sz="2000" dirty="0">
                <a:ea typeface="宋体" panose="02010600030101010101" pitchFamily="2" charset="-122"/>
              </a:rPr>
              <a:t>节）虽然特殊性的发展被一些人视为伤风败俗，但只要承认个人的主体性原则，就会意识到，传统社会的直接的伦理统一体是无法维持的：</a:t>
            </a:r>
            <a:r>
              <a:rPr lang="en-US" altLang="zh-CN" sz="2000" dirty="0">
                <a:ea typeface="宋体" panose="02010600030101010101" pitchFamily="2" charset="-122"/>
              </a:rPr>
              <a:t>“</a:t>
            </a:r>
            <a:r>
              <a:rPr lang="en-US" altLang="zh-CN" sz="2000" dirty="0" err="1">
                <a:ea typeface="宋体" panose="02010600030101010101" pitchFamily="2" charset="-122"/>
              </a:rPr>
              <a:t>当个人独立的本身无限的人格这一原则，既主观自由的原则，以内在的形式在基督教中出现</a:t>
            </a:r>
            <a:r>
              <a:rPr lang="zh-CN" altLang="en-US" sz="2000" dirty="0">
                <a:ea typeface="宋体" panose="02010600030101010101" pitchFamily="2" charset="-122"/>
              </a:rPr>
              <a:t>，而</a:t>
            </a:r>
            <a:r>
              <a:rPr lang="en-US" altLang="zh-CN" sz="2000" dirty="0" err="1">
                <a:ea typeface="宋体" panose="02010600030101010101" pitchFamily="2" charset="-122"/>
              </a:rPr>
              <a:t>以外在的从而同抽象的普遍性相结合的形式在罗马世界中出现</a:t>
            </a:r>
            <a:r>
              <a:rPr lang="en-US" altLang="zh-CN" sz="2000" dirty="0">
                <a:ea typeface="宋体" panose="02010600030101010101" pitchFamily="2" charset="-122"/>
              </a:rPr>
              <a:t>，</a:t>
            </a:r>
            <a:r>
              <a:rPr lang="zh-CN" altLang="en-US" sz="2000" dirty="0">
                <a:ea typeface="宋体" panose="02010600030101010101" pitchFamily="2" charset="-122"/>
              </a:rPr>
              <a:t>它</a:t>
            </a:r>
            <a:r>
              <a:rPr lang="en-US" altLang="zh-CN" sz="2000" dirty="0" err="1">
                <a:ea typeface="宋体" panose="02010600030101010101" pitchFamily="2" charset="-122"/>
              </a:rPr>
              <a:t>在现实精神的那个纯粹实体性形式中却没有得到应有的地位</a:t>
            </a:r>
            <a:r>
              <a:rPr lang="zh-CN" altLang="en-US" sz="2000" dirty="0">
                <a:ea typeface="宋体" panose="02010600030101010101" pitchFamily="2" charset="-122"/>
              </a:rPr>
              <a:t>。</a:t>
            </a:r>
            <a:r>
              <a:rPr lang="en-US" altLang="zh-CN" sz="2000" dirty="0">
                <a:ea typeface="宋体" panose="02010600030101010101" pitchFamily="2" charset="-122"/>
              </a:rPr>
              <a:t>”</a:t>
            </a:r>
            <a:r>
              <a:rPr lang="zh-CN" altLang="en-US" sz="2000" dirty="0">
                <a:ea typeface="宋体" panose="02010600030101010101" pitchFamily="2" charset="-122"/>
              </a:rPr>
              <a:t>（第</a:t>
            </a:r>
            <a:r>
              <a:rPr lang="en-US" altLang="zh-CN" sz="2000" dirty="0">
                <a:ea typeface="宋体" panose="02010600030101010101" pitchFamily="2" charset="-122"/>
              </a:rPr>
              <a:t>185</a:t>
            </a:r>
            <a:r>
              <a:rPr lang="zh-CN" altLang="en-US" sz="2000" dirty="0">
                <a:ea typeface="宋体" panose="02010600030101010101" pitchFamily="2" charset="-122"/>
              </a:rPr>
              <a:t>节）市民社会的意义在于，个人独立的人格不仅需要在宗教和法律中得到体现，而且需要经济和社会生活中得到出现。市民社会是这一原则实现的必要条件。即使在它之中，我们失去了传统社会的“美德”，但这是人类自由发展不可避免的“恶”。</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市民社会的内容</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626745" y="1160780"/>
            <a:ext cx="10994390" cy="560578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a:ln>
                  <a:noFill/>
                </a:ln>
                <a:effectLst>
                  <a:outerShdw blurRad="38100" dist="38100" dir="2700000" algn="tl">
                    <a:srgbClr val="000000"/>
                  </a:outerShdw>
                </a:effectLst>
                <a:uLnTx/>
                <a:uFillTx/>
                <a:sym typeface="+mn-ea"/>
              </a:rPr>
              <a:t>市民社会由三个方面构成的</a:t>
            </a:r>
            <a:r>
              <a:rPr lang="en-US" altLang="zh-CN" sz="2800" kern="0" noProof="0" dirty="0">
                <a:ln>
                  <a:noFill/>
                </a:ln>
                <a:effectLst>
                  <a:outerShdw blurRad="38100" dist="38100" dir="2700000" algn="tl">
                    <a:srgbClr val="000000"/>
                  </a:outerShdw>
                </a:effectLst>
                <a:uLnTx/>
                <a:uFillTx/>
                <a:sym typeface="+mn-ea"/>
              </a:rPr>
              <a:t>:</a:t>
            </a:r>
            <a:r>
              <a:rPr lang="zh-CN" altLang="en-US" sz="2800" kern="0" noProof="0" dirty="0">
                <a:ln>
                  <a:noFill/>
                </a:ln>
                <a:effectLst>
                  <a:outerShdw blurRad="38100" dist="38100" dir="2700000" algn="tl">
                    <a:srgbClr val="000000"/>
                  </a:outerShdw>
                </a:effectLst>
                <a:uLnTx/>
                <a:uFillTx/>
                <a:sym typeface="+mn-ea"/>
              </a:rPr>
              <a:t>“第一</a:t>
            </a:r>
            <a:r>
              <a:rPr lang="en-US" altLang="zh-CN" sz="2800" kern="0" noProof="0" dirty="0">
                <a:ln>
                  <a:noFill/>
                </a:ln>
                <a:effectLst>
                  <a:outerShdw blurRad="38100" dist="38100" dir="2700000" algn="tl">
                    <a:srgbClr val="000000"/>
                  </a:outerShdw>
                </a:effectLst>
                <a:uLnTx/>
                <a:uFillTx/>
                <a:sym typeface="+mn-ea"/>
              </a:rPr>
              <a:t>, </a:t>
            </a:r>
            <a:r>
              <a:rPr lang="zh-CN" altLang="en-US" sz="2800" kern="0" noProof="0" dirty="0">
                <a:ln>
                  <a:noFill/>
                </a:ln>
                <a:effectLst>
                  <a:outerShdw blurRad="38100" dist="38100" dir="2700000" algn="tl">
                    <a:srgbClr val="000000"/>
                  </a:outerShdw>
                </a:effectLst>
                <a:uLnTx/>
                <a:uFillTx/>
                <a:sym typeface="+mn-ea"/>
              </a:rPr>
              <a:t>通过个人的劳动以及通过其他一切人的劳动需要的满足</a:t>
            </a:r>
            <a:r>
              <a:rPr lang="en-US" altLang="zh-CN" sz="2800" kern="0" noProof="0" dirty="0">
                <a:ln>
                  <a:noFill/>
                </a:ln>
                <a:effectLst>
                  <a:outerShdw blurRad="38100" dist="38100" dir="2700000" algn="tl">
                    <a:srgbClr val="000000"/>
                  </a:outerShdw>
                </a:effectLst>
                <a:uLnTx/>
                <a:uFillTx/>
                <a:sym typeface="+mn-ea"/>
              </a:rPr>
              <a:t>,</a:t>
            </a:r>
            <a:r>
              <a:rPr lang="zh-CN" altLang="en-US" sz="2800" kern="0" noProof="0" dirty="0">
                <a:ln>
                  <a:noFill/>
                </a:ln>
                <a:effectLst>
                  <a:outerShdw blurRad="38100" dist="38100" dir="2700000" algn="tl">
                    <a:srgbClr val="000000"/>
                  </a:outerShdw>
                </a:effectLst>
                <a:uLnTx/>
                <a:uFillTx/>
                <a:sym typeface="+mn-ea"/>
              </a:rPr>
              <a:t>使需要得到中介</a:t>
            </a:r>
            <a:r>
              <a:rPr lang="en-US" altLang="zh-CN" sz="2800" kern="0" noProof="0" dirty="0">
                <a:ln>
                  <a:noFill/>
                </a:ln>
                <a:effectLst>
                  <a:outerShdw blurRad="38100" dist="38100" dir="2700000" algn="tl">
                    <a:srgbClr val="000000"/>
                  </a:outerShdw>
                </a:effectLst>
                <a:uLnTx/>
                <a:uFillTx/>
                <a:sym typeface="+mn-ea"/>
              </a:rPr>
              <a:t>, </a:t>
            </a:r>
            <a:r>
              <a:rPr lang="zh-CN" altLang="en-US" sz="2800" kern="0" noProof="0" dirty="0">
                <a:ln>
                  <a:noFill/>
                </a:ln>
                <a:effectLst>
                  <a:outerShdw blurRad="38100" dist="38100" dir="2700000" algn="tl">
                    <a:srgbClr val="000000"/>
                  </a:outerShdw>
                </a:effectLst>
                <a:uLnTx/>
                <a:uFillTx/>
                <a:sym typeface="+mn-ea"/>
              </a:rPr>
              <a:t>个人得到满足</a:t>
            </a:r>
            <a:r>
              <a:rPr lang="en-US" altLang="zh-CN" sz="2800" kern="0" noProof="0" dirty="0">
                <a:ln>
                  <a:noFill/>
                </a:ln>
                <a:effectLst>
                  <a:outerShdw blurRad="38100" dist="38100" dir="2700000" algn="tl">
                    <a:srgbClr val="000000"/>
                  </a:outerShdw>
                </a:effectLst>
                <a:uLnTx/>
                <a:uFillTx/>
                <a:sym typeface="+mn-ea"/>
              </a:rPr>
              <a:t>—— </a:t>
            </a:r>
            <a:r>
              <a:rPr lang="zh-CN" altLang="en-US" sz="2800" kern="0" noProof="0" dirty="0">
                <a:ln>
                  <a:noFill/>
                </a:ln>
                <a:effectLst>
                  <a:outerShdw blurRad="38100" dist="38100" dir="2700000" algn="tl">
                    <a:srgbClr val="000000"/>
                  </a:outerShdw>
                </a:effectLst>
                <a:uLnTx/>
                <a:uFillTx/>
                <a:sym typeface="+mn-ea"/>
              </a:rPr>
              <a:t>即需要的体系。</a:t>
            </a:r>
            <a:r>
              <a:rPr lang="en-US" altLang="zh-CN" sz="2800" kern="0" noProof="0" dirty="0">
                <a:ln>
                  <a:noFill/>
                </a:ln>
                <a:effectLst>
                  <a:outerShdw blurRad="38100" dist="38100" dir="2700000" algn="tl">
                    <a:srgbClr val="000000"/>
                  </a:outerShdw>
                </a:effectLst>
                <a:uLnTx/>
                <a:uFillTx/>
                <a:sym typeface="+mn-ea"/>
              </a:rPr>
              <a:t>”</a:t>
            </a:r>
            <a:r>
              <a:rPr lang="zh-CN" altLang="en-US" sz="2800" kern="0" noProof="0" dirty="0">
                <a:ln>
                  <a:noFill/>
                </a:ln>
                <a:effectLst>
                  <a:outerShdw blurRad="38100" dist="38100" dir="2700000" algn="tl">
                    <a:srgbClr val="000000"/>
                  </a:outerShdw>
                </a:effectLst>
                <a:uLnTx/>
                <a:uFillTx/>
                <a:sym typeface="+mn-ea"/>
              </a:rPr>
              <a:t>（经济系统 ）</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a:ln>
                  <a:noFill/>
                </a:ln>
                <a:effectLst>
                  <a:outerShdw blurRad="38100" dist="38100" dir="2700000" algn="tl">
                    <a:srgbClr val="000000"/>
                  </a:outerShdw>
                </a:effectLst>
                <a:uLnTx/>
                <a:uFillTx/>
                <a:sym typeface="+mn-ea"/>
              </a:rPr>
              <a:t>第二</a:t>
            </a:r>
            <a:r>
              <a:rPr lang="en-US" altLang="zh-CN" sz="2800" kern="0" noProof="0" dirty="0">
                <a:ln>
                  <a:noFill/>
                </a:ln>
                <a:effectLst>
                  <a:outerShdw blurRad="38100" dist="38100" dir="2700000" algn="tl">
                    <a:srgbClr val="000000"/>
                  </a:outerShdw>
                </a:effectLst>
                <a:uLnTx/>
                <a:uFillTx/>
                <a:sym typeface="+mn-ea"/>
              </a:rPr>
              <a:t>, </a:t>
            </a:r>
            <a:r>
              <a:rPr lang="zh-CN" altLang="en-US" sz="2800" kern="0" noProof="0" dirty="0">
                <a:ln>
                  <a:noFill/>
                </a:ln>
                <a:effectLst>
                  <a:outerShdw blurRad="38100" dist="38100" dir="2700000" algn="tl">
                    <a:srgbClr val="000000"/>
                  </a:outerShdw>
                </a:effectLst>
                <a:uLnTx/>
                <a:uFillTx/>
                <a:sym typeface="+mn-ea"/>
              </a:rPr>
              <a:t>包含在上列体系中的自由这一普遍的现实性</a:t>
            </a:r>
            <a:r>
              <a:rPr lang="en-US" altLang="zh-CN" sz="2800" kern="0" noProof="0" dirty="0">
                <a:ln>
                  <a:noFill/>
                </a:ln>
                <a:effectLst>
                  <a:outerShdw blurRad="38100" dist="38100" dir="2700000" algn="tl">
                    <a:srgbClr val="000000"/>
                  </a:outerShdw>
                </a:effectLst>
                <a:uLnTx/>
                <a:uFillTx/>
                <a:sym typeface="+mn-ea"/>
              </a:rPr>
              <a:t>— —</a:t>
            </a:r>
            <a:r>
              <a:rPr lang="zh-CN" altLang="en-US" sz="2800" kern="0" noProof="0" dirty="0">
                <a:ln>
                  <a:noFill/>
                </a:ln>
                <a:effectLst>
                  <a:outerShdw blurRad="38100" dist="38100" dir="2700000" algn="tl">
                    <a:srgbClr val="000000"/>
                  </a:outerShdw>
                </a:effectLst>
                <a:uLnTx/>
                <a:uFillTx/>
                <a:sym typeface="+mn-ea"/>
              </a:rPr>
              <a:t>即通过司法对所有权的保护。（财产权和司法系统）</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a:ln>
                  <a:noFill/>
                </a:ln>
                <a:effectLst>
                  <a:outerShdw blurRad="38100" dist="38100" dir="2700000" algn="tl">
                    <a:srgbClr val="000000"/>
                  </a:outerShdw>
                </a:effectLst>
                <a:uLnTx/>
                <a:uFillTx/>
                <a:sym typeface="+mn-ea"/>
              </a:rPr>
              <a:t>第三</a:t>
            </a:r>
            <a:r>
              <a:rPr lang="en-US" altLang="zh-CN" sz="2800" kern="0" noProof="0" dirty="0">
                <a:ln>
                  <a:noFill/>
                </a:ln>
                <a:effectLst>
                  <a:outerShdw blurRad="38100" dist="38100" dir="2700000" algn="tl">
                    <a:srgbClr val="000000"/>
                  </a:outerShdw>
                </a:effectLst>
                <a:uLnTx/>
                <a:uFillTx/>
                <a:sym typeface="+mn-ea"/>
              </a:rPr>
              <a:t>, </a:t>
            </a:r>
            <a:r>
              <a:rPr lang="zh-CN" altLang="en-US" sz="2800" kern="0" noProof="0" dirty="0">
                <a:ln>
                  <a:noFill/>
                </a:ln>
                <a:effectLst>
                  <a:outerShdw blurRad="38100" dist="38100" dir="2700000" algn="tl">
                    <a:srgbClr val="000000"/>
                  </a:outerShdw>
                </a:effectLst>
                <a:uLnTx/>
                <a:uFillTx/>
                <a:sym typeface="+mn-ea"/>
              </a:rPr>
              <a:t>通过警察和同业公会</a:t>
            </a:r>
            <a:r>
              <a:rPr lang="en-US" altLang="zh-CN" sz="2800" kern="0" noProof="0" dirty="0">
                <a:ln>
                  <a:noFill/>
                </a:ln>
                <a:effectLst>
                  <a:outerShdw blurRad="38100" dist="38100" dir="2700000" algn="tl">
                    <a:srgbClr val="000000"/>
                  </a:outerShdw>
                </a:effectLst>
                <a:uLnTx/>
                <a:uFillTx/>
                <a:sym typeface="+mn-ea"/>
              </a:rPr>
              <a:t>, </a:t>
            </a:r>
            <a:r>
              <a:rPr lang="zh-CN" altLang="en-US" sz="2800" kern="0" noProof="0" dirty="0">
                <a:ln>
                  <a:noFill/>
                </a:ln>
                <a:effectLst>
                  <a:outerShdw blurRad="38100" dist="38100" dir="2700000" algn="tl">
                    <a:srgbClr val="000000"/>
                  </a:outerShdw>
                </a:effectLst>
                <a:uLnTx/>
                <a:uFillTx/>
                <a:sym typeface="+mn-ea"/>
              </a:rPr>
              <a:t>来预防遗留在上列两体系中的偶然性</a:t>
            </a:r>
            <a:r>
              <a:rPr lang="en-US" altLang="zh-CN" sz="2800" kern="0" noProof="0" dirty="0">
                <a:ln>
                  <a:noFill/>
                </a:ln>
                <a:effectLst>
                  <a:outerShdw blurRad="38100" dist="38100" dir="2700000" algn="tl">
                    <a:srgbClr val="000000"/>
                  </a:outerShdw>
                </a:effectLst>
                <a:uLnTx/>
                <a:uFillTx/>
                <a:sym typeface="+mn-ea"/>
              </a:rPr>
              <a:t>, </a:t>
            </a:r>
            <a:r>
              <a:rPr lang="zh-CN" altLang="en-US" sz="2800" kern="0" noProof="0" dirty="0">
                <a:ln>
                  <a:noFill/>
                </a:ln>
                <a:effectLst>
                  <a:outerShdw blurRad="38100" dist="38100" dir="2700000" algn="tl">
                    <a:srgbClr val="000000"/>
                  </a:outerShdw>
                </a:effectLst>
                <a:uLnTx/>
                <a:uFillTx/>
                <a:sym typeface="+mn-ea"/>
              </a:rPr>
              <a:t>并把特殊利益作为共同利益予以关怀。</a:t>
            </a:r>
            <a:endParaRPr kumimoji="0" lang="en-US" altLang="zh-CN"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a:ln>
                  <a:noFill/>
                </a:ln>
                <a:effectLst>
                  <a:outerShdw blurRad="38100" dist="38100" dir="2700000" algn="tl">
                    <a:srgbClr val="000000"/>
                  </a:outerShdw>
                </a:effectLst>
                <a:uLnTx/>
                <a:uFillTx/>
                <a:sym typeface="+mn-ea"/>
              </a:rPr>
              <a:t>简言之</a:t>
            </a:r>
            <a:r>
              <a:rPr lang="en-US" altLang="zh-CN" sz="2800" kern="0" noProof="0" dirty="0">
                <a:ln>
                  <a:noFill/>
                </a:ln>
                <a:effectLst>
                  <a:outerShdw blurRad="38100" dist="38100" dir="2700000" algn="tl">
                    <a:srgbClr val="000000"/>
                  </a:outerShdw>
                </a:effectLst>
                <a:uLnTx/>
                <a:uFillTx/>
                <a:sym typeface="+mn-ea"/>
              </a:rPr>
              <a:t>, </a:t>
            </a:r>
            <a:r>
              <a:rPr lang="zh-CN" altLang="en-US" sz="2800" kern="0" noProof="0" dirty="0">
                <a:ln>
                  <a:noFill/>
                </a:ln>
                <a:effectLst>
                  <a:outerShdw blurRad="38100" dist="38100" dir="2700000" algn="tl">
                    <a:srgbClr val="000000"/>
                  </a:outerShdw>
                </a:effectLst>
                <a:uLnTx/>
                <a:uFillTx/>
                <a:sym typeface="+mn-ea"/>
              </a:rPr>
              <a:t>市民社会是指单个独立社会成员的联合体</a:t>
            </a:r>
            <a:r>
              <a:rPr lang="en-US" altLang="zh-CN" sz="2800" kern="0" noProof="0" dirty="0">
                <a:ln>
                  <a:noFill/>
                </a:ln>
                <a:effectLst>
                  <a:outerShdw blurRad="38100" dist="38100" dir="2700000" algn="tl">
                    <a:srgbClr val="000000"/>
                  </a:outerShdw>
                </a:effectLst>
                <a:uLnTx/>
                <a:uFillTx/>
                <a:sym typeface="+mn-ea"/>
              </a:rPr>
              <a:t>, </a:t>
            </a:r>
            <a:r>
              <a:rPr lang="zh-CN" altLang="en-US" sz="2800" kern="0" noProof="0" dirty="0">
                <a:ln>
                  <a:noFill/>
                </a:ln>
                <a:effectLst>
                  <a:outerShdw blurRad="38100" dist="38100" dir="2700000" algn="tl">
                    <a:srgbClr val="000000"/>
                  </a:outerShdw>
                </a:effectLst>
                <a:uLnTx/>
                <a:uFillTx/>
                <a:sym typeface="+mn-ea"/>
              </a:rPr>
              <a:t>这个联合体是通过成员的相互需要</a:t>
            </a:r>
            <a:r>
              <a:rPr lang="en-US" altLang="zh-CN" sz="2800" kern="0" noProof="0" dirty="0">
                <a:ln>
                  <a:noFill/>
                </a:ln>
                <a:effectLst>
                  <a:outerShdw blurRad="38100" dist="38100" dir="2700000" algn="tl">
                    <a:srgbClr val="000000"/>
                  </a:outerShdw>
                </a:effectLst>
                <a:uLnTx/>
                <a:uFillTx/>
                <a:sym typeface="+mn-ea"/>
              </a:rPr>
              <a:t>, </a:t>
            </a:r>
            <a:r>
              <a:rPr lang="zh-CN" altLang="en-US" sz="2800" kern="0" noProof="0" dirty="0">
                <a:ln>
                  <a:noFill/>
                </a:ln>
                <a:effectLst>
                  <a:outerShdw blurRad="38100" dist="38100" dir="2700000" algn="tl">
                    <a:srgbClr val="000000"/>
                  </a:outerShdw>
                </a:effectLst>
                <a:uLnTx/>
                <a:uFillTx/>
                <a:sym typeface="+mn-ea"/>
              </a:rPr>
              <a:t>通过保障成员的人身和财产权利的法律制度</a:t>
            </a:r>
            <a:r>
              <a:rPr lang="en-US" altLang="zh-CN" sz="2800" kern="0" noProof="0" dirty="0">
                <a:ln>
                  <a:noFill/>
                </a:ln>
                <a:effectLst>
                  <a:outerShdw blurRad="38100" dist="38100" dir="2700000" algn="tl">
                    <a:srgbClr val="000000"/>
                  </a:outerShdw>
                </a:effectLst>
                <a:uLnTx/>
                <a:uFillTx/>
                <a:sym typeface="+mn-ea"/>
              </a:rPr>
              <a:t>, </a:t>
            </a:r>
            <a:r>
              <a:rPr lang="zh-CN" altLang="en-US" sz="2800" kern="0" noProof="0" dirty="0">
                <a:ln>
                  <a:noFill/>
                </a:ln>
                <a:effectLst>
                  <a:outerShdw blurRad="38100" dist="38100" dir="2700000" algn="tl">
                    <a:srgbClr val="000000"/>
                  </a:outerShdw>
                </a:effectLst>
                <a:uLnTx/>
                <a:uFillTx/>
                <a:sym typeface="+mn-ea"/>
              </a:rPr>
              <a:t>通过维护他们的特殊利益（社会安全网）和公共利益的外部秩序而建立起来的</a:t>
            </a:r>
            <a:r>
              <a:rPr lang="en-US" altLang="zh-CN" sz="2800" kern="0" noProof="0" dirty="0">
                <a:ln>
                  <a:noFill/>
                </a:ln>
                <a:effectLst>
                  <a:outerShdw blurRad="38100" dist="38100" dir="2700000" algn="tl">
                    <a:srgbClr val="000000"/>
                  </a:outerShdw>
                </a:effectLst>
                <a:uLnTx/>
                <a:uFillTx/>
                <a:sym typeface="+mn-ea"/>
              </a:rPr>
              <a:t>, </a:t>
            </a:r>
            <a:r>
              <a:rPr lang="zh-CN" altLang="en-US" sz="2800" kern="0" noProof="0" dirty="0">
                <a:ln>
                  <a:noFill/>
                </a:ln>
                <a:effectLst>
                  <a:outerShdw blurRad="38100" dist="38100" dir="2700000" algn="tl">
                    <a:srgbClr val="000000"/>
                  </a:outerShdw>
                </a:effectLst>
                <a:uLnTx/>
                <a:uFillTx/>
                <a:sym typeface="+mn-ea"/>
              </a:rPr>
              <a:t>因而是与政治共同体相区分的外部国家 </a:t>
            </a: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lang="zh-CN" altLang="en-US" sz="2800" dirty="0"/>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需求体系</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2</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作为物质生产与交换系统的需求体系</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485140" y="1118235"/>
            <a:ext cx="10868660" cy="5306068"/>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每个人都有需求，它的满足作为特殊性的重要内容有着实现的权利。现代生产和交换体系的作用在于为满足需求提供了有效的机制，因而需求体系构成市民社会的第一个环节。</a:t>
            </a:r>
            <a:endParaRPr kumimoji="0" lang="en-US" altLang="zh-CN" sz="2200" i="0" u="none" strike="noStrike" kern="0" cap="none" spc="0" normalizeH="0" baseline="0" noProof="0" dirty="0">
              <a:ln>
                <a:noFill/>
              </a:ln>
              <a:solidFill>
                <a:schemeClr val="tx1"/>
              </a:solidFill>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人的需求的满足有两种基本的方式，一是以现存物来满足，二是通过劳动来满足。相对于前者，劳动具有特殊的意义。在以劳动的中介所满足的需求中，欲望和需求的内容是主观的、特殊的，但其结果中却蕴含着和客观的和普遍性的因素。</a:t>
            </a:r>
            <a:r>
              <a:rPr lang="en-US" altLang="zh-CN"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“政治经济学就是从上述需要和劳动的观点出发，然后按照群众关系和群众运动的质和量的规定性，以及他们的复杂性，来阐述这些关系和运动的一门科学</a:t>
            </a:r>
            <a:r>
              <a:rPr lang="zh-CN" altLang="en-US"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a:t>
            </a:r>
            <a:r>
              <a:rPr lang="en-US" altLang="zh-CN"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a:t>
            </a:r>
            <a:r>
              <a:rPr lang="zh-CN" altLang="en-US"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黑格尔认为，政治经济学就现代世界基础上产生的一门科学，</a:t>
            </a:r>
            <a:r>
              <a:rPr lang="en-US" altLang="zh-CN"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a:t>
            </a:r>
            <a:r>
              <a:rPr lang="en-US" altLang="zh-CN" sz="2200" kern="0" noProof="0" dirty="0" err="1">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这么科学是思想感到荣耀，因为他替一大堆偶然性找到了规律</a:t>
            </a:r>
            <a:r>
              <a:rPr lang="zh-CN" altLang="en-US"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a:t>
            </a:r>
            <a:r>
              <a:rPr lang="en-US" altLang="zh-CN"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a:t>
            </a:r>
            <a:r>
              <a:rPr lang="zh-CN" altLang="en-US"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（第</a:t>
            </a:r>
            <a:r>
              <a:rPr lang="en-US" altLang="zh-CN"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189</a:t>
            </a:r>
            <a:r>
              <a:rPr lang="zh-CN" altLang="en-US"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节）显然，黑格尔的需求体系所指的就是现代经济体系。作为物质生产的组织形式，在需求体系中，人与人之间关系是外在的，知性的关系，但是，通过市民社会的外在相互依赖关系，人类已经超越了动物生活的直接性阶段，进入到以价值交换为中介的新的阶段。（第</a:t>
            </a:r>
            <a:r>
              <a:rPr lang="en-US" altLang="zh-CN"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189</a:t>
            </a:r>
            <a:r>
              <a:rPr lang="zh-CN" altLang="en-US" sz="2200" kern="0" noProof="0" dirty="0">
                <a:ln>
                  <a:noFill/>
                </a:ln>
                <a:effectLst>
                  <a:outerShdw blurRad="38100" dist="38100" dir="2700000" algn="tl">
                    <a:srgbClr val="000000"/>
                  </a:outerShdw>
                </a:effectLst>
                <a:uLnTx/>
                <a:uFillTx/>
                <a:latin typeface="仿宋" panose="02010609060101010101" charset="-122"/>
                <a:ea typeface="仿宋" panose="02010609060101010101" charset="-122"/>
                <a:cs typeface="仿宋" panose="02010609060101010101" charset="-122"/>
                <a:sym typeface="+mn-ea"/>
              </a:rPr>
              <a:t>节）</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200" dirty="0">
                <a:latin typeface="宋体" panose="02010600030101010101" pitchFamily="2" charset="-122"/>
                <a:ea typeface="宋体" panose="02010600030101010101" pitchFamily="2" charset="-122"/>
                <a:cs typeface="仿宋" panose="02010609060101010101" charset="-122"/>
              </a:rPr>
              <a:t>需求体系包括三个环节：需求、劳动、财富，构成人类经济活动的动力、生产过程和财富分配关系。</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需求</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2</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社会的发展是需求的精致化和多样化</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508635" y="1067435"/>
            <a:ext cx="10683875" cy="4486275"/>
          </a:xfrm>
          <a:prstGeom prst="rect">
            <a:avLst/>
          </a:prstGeom>
          <a:noFill/>
        </p:spPr>
        <p:txBody>
          <a:bodyPr wrap="square" rtlCol="0">
            <a:spAutoFit/>
          </a:bodyPr>
          <a:lstStyle/>
          <a:p>
            <a:pPr marL="342900" marR="0" lvl="0" indent="-342900" algn="l" defTabSz="914400" rtl="0" eaLnBrk="0" fontAlgn="base" latinLnBrk="1"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a:ln>
                  <a:noFill/>
                </a:ln>
                <a:effectLst>
                  <a:outerShdw blurRad="38100" dist="38100" dir="2700000" algn="tl">
                    <a:srgbClr val="000000"/>
                  </a:outerShdw>
                </a:effectLst>
                <a:uLnTx/>
                <a:uFillTx/>
                <a:sym typeface="+mn-ea"/>
              </a:rPr>
              <a:t>需求是市民社会的起点，需求的多样化和精致化推动人们生产和交换活动。人之所以区别于动物不仅在于他通过劳动来满足欲望，而且在于人的欲望和需求本身的殊异化。动物也有需求，但是它们的需求是由本能支配的，因而是不变的，非个体化有，人的需求已经具有精神的成份，它超越了动物有机体的限制，使自己的需求多样化、专业化和精致化。</a:t>
            </a:r>
            <a:endParaRPr kumimoji="0" lang="en-US" altLang="zh-CN"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1"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a:ln>
                  <a:noFill/>
                </a:ln>
                <a:effectLst>
                  <a:outerShdw blurRad="38100" dist="38100" dir="2700000" algn="tl">
                    <a:srgbClr val="000000"/>
                  </a:outerShdw>
                </a:effectLst>
                <a:uLnTx/>
                <a:uFillTx/>
                <a:sym typeface="+mn-ea"/>
              </a:rPr>
              <a:t>在人的需求中，理智已经参与其中，需求已经多样化和精神化了，人类越是发展，其满足的需求愈来愈脱离动物的生理迫切性，具有了趣味性和社会性，但是，到最后，“必须得到满足的，终于不是需要，而是意见了。”（</a:t>
            </a:r>
            <a:r>
              <a:rPr lang="en-US" altLang="zh-CN" sz="2800" kern="0" noProof="0" dirty="0">
                <a:ln>
                  <a:noFill/>
                </a:ln>
                <a:effectLst>
                  <a:outerShdw blurRad="38100" dist="38100" dir="2700000" algn="tl">
                    <a:srgbClr val="000000"/>
                  </a:outerShdw>
                </a:effectLst>
                <a:uLnTx/>
                <a:uFillTx/>
                <a:sym typeface="+mn-ea"/>
              </a:rPr>
              <a:t>190节）</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需求精致化的辩证法</a:t>
            </a:r>
            <a:endParaRPr lang="zh-CN" altLang="en-US"/>
          </a:p>
        </p:txBody>
      </p:sp>
      <p:sp>
        <p:nvSpPr>
          <p:cNvPr id="3" name="文本框 2"/>
          <p:cNvSpPr txBox="1"/>
          <p:nvPr/>
        </p:nvSpPr>
        <p:spPr>
          <a:xfrm>
            <a:off x="495300" y="985520"/>
            <a:ext cx="11066145" cy="5039995"/>
          </a:xfrm>
          <a:prstGeom prst="rect">
            <a:avLst/>
          </a:prstGeom>
          <a:noFill/>
        </p:spPr>
        <p:txBody>
          <a:bodyPr wrap="square" rtlCol="0">
            <a:spAutoFit/>
          </a:bodyPr>
          <a:lstStyle/>
          <a:p>
            <a:pPr marL="342900" marR="0" lvl="0" indent="-342900" algn="l" defTabSz="914400" rtl="0" eaLnBrk="0" fontAlgn="base" latinLnBrk="1"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需求的多样化和精致化具有积极意义，在一定程度上推动着人类社会发展。“为了特异化的需求服务的手段和满足的方法也细分而繁复起来了，它们本身变成相对的目的和抽象的需求。”（</a:t>
            </a:r>
            <a:r>
              <a:rPr lang="en-US" altLang="zh-CN" sz="2400" kern="0" noProof="0" dirty="0">
                <a:ln>
                  <a:noFill/>
                </a:ln>
                <a:effectLst>
                  <a:outerShdw blurRad="38100" dist="38100" dir="2700000" algn="tl">
                    <a:srgbClr val="000000"/>
                  </a:outerShdw>
                </a:effectLst>
                <a:uLnTx/>
                <a:uFillTx/>
                <a:sym typeface="+mn-ea"/>
              </a:rPr>
              <a:t>191</a:t>
            </a:r>
            <a:r>
              <a:rPr lang="zh-CN" altLang="en-US" sz="2400" kern="0" noProof="0" dirty="0">
                <a:ln>
                  <a:noFill/>
                </a:ln>
                <a:effectLst>
                  <a:outerShdw blurRad="38100" dist="38100" dir="2700000" algn="tl">
                    <a:srgbClr val="000000"/>
                  </a:outerShdw>
                </a:effectLst>
                <a:uLnTx/>
                <a:uFillTx/>
                <a:sym typeface="+mn-ea"/>
              </a:rPr>
              <a:t>）精致化需求已主要不是满足生理的需要，而是精神和社会的需求。在这里人在一定程度了上摆脱了外在自然界的必然性强制或内在生理的偶然性强制，与人的自我理解发生了关系。因此，人的需求形式包含着解放的因素。</a:t>
            </a:r>
            <a:endParaRPr kumimoji="0" lang="en-US" altLang="zh-CN"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1"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然而，人类历史的任何发展形式都是矛盾的，欲望的精致化也是如此。一方面，如果没有贪欲和虚荣心，人类就失去了不断改造其生活的动力，另一方面，贪欲和虚荣心被资本利用时会产生虚假需求和被操纵的人格。（拉康：任何需求都是他人需求的需求）</a:t>
            </a:r>
          </a:p>
          <a:p>
            <a:pPr marL="342900" marR="0" lvl="0" indent="-342900" algn="l" defTabSz="914400" rtl="0" eaLnBrk="0" fontAlgn="base" latinLnBrk="1"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在差别的多样化和精致化中体现出来了自由，但这种自由是形式的，容易导致灾难性的后果：</a:t>
            </a:r>
            <a:r>
              <a:rPr lang="en-US" altLang="zh-CN" sz="2400" kern="0" noProof="0" dirty="0">
                <a:ln>
                  <a:noFill/>
                </a:ln>
                <a:effectLst>
                  <a:outerShdw blurRad="38100" dist="38100" dir="2700000" algn="tl">
                    <a:srgbClr val="000000"/>
                  </a:outerShdw>
                </a:effectLst>
                <a:uLnTx/>
                <a:uFillTx/>
                <a:sym typeface="+mn-ea"/>
              </a:rPr>
              <a:t>“</a:t>
            </a:r>
            <a:r>
              <a:rPr lang="zh-CN" altLang="en-US" sz="2400" kern="0" noProof="0" dirty="0">
                <a:ln>
                  <a:noFill/>
                </a:ln>
                <a:effectLst>
                  <a:outerShdw blurRad="38100" dist="38100" dir="2700000" algn="tl">
                    <a:srgbClr val="000000"/>
                  </a:outerShdw>
                </a:effectLst>
                <a:uLnTx/>
                <a:uFillTx/>
                <a:sym typeface="+mn-ea"/>
              </a:rPr>
              <a:t>一方面，穷奢极侈，另一方面，贫困交迫，道德败坏。</a:t>
            </a:r>
            <a:r>
              <a:rPr lang="en-US" altLang="zh-CN" sz="2400" kern="0" noProof="0" dirty="0">
                <a:ln>
                  <a:noFill/>
                </a:ln>
                <a:effectLst>
                  <a:outerShdw blurRad="38100" dist="38100" dir="2700000" algn="tl">
                    <a:srgbClr val="000000"/>
                  </a:outerShdw>
                </a:effectLst>
                <a:uLnTx/>
                <a:uFillTx/>
                <a:sym typeface="+mn-ea"/>
              </a:rPr>
              <a:t>”（195节）</a:t>
            </a:r>
            <a:endParaRPr lang="zh-CN" altLang="en-US" sz="2400" dirty="0"/>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lstStyle/>
          <a:p>
            <a:pPr algn="r"/>
            <a:r>
              <a:rPr lang="zh-CN" altLang="en-US" dirty="0"/>
              <a:t>劳动</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3</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劳动与教化</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627380" y="986155"/>
            <a:ext cx="11000740" cy="550920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cs typeface="宋体" panose="02010600030101010101" pitchFamily="2" charset="-122"/>
              </a:rPr>
              <a:t>马克思曾指出：</a:t>
            </a:r>
            <a:r>
              <a:rPr lang="en-US" altLang="zh-CN"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latin typeface="宋体" panose="02010600030101010101" pitchFamily="2" charset="-122"/>
                <a:ea typeface="宋体" panose="02010600030101010101" pitchFamily="2" charset="-122"/>
                <a:cs typeface="宋体" panose="02010600030101010101" pitchFamily="2" charset="-122"/>
              </a:rPr>
              <a:t>黑格尔的《现象学》及其最后成果</a:t>
            </a:r>
            <a:r>
              <a:rPr lang="en-US" altLang="zh-CN"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latin typeface="宋体" panose="02010600030101010101" pitchFamily="2" charset="-122"/>
                <a:ea typeface="宋体" panose="02010600030101010101" pitchFamily="2" charset="-122"/>
                <a:cs typeface="宋体" panose="02010600030101010101" pitchFamily="2" charset="-122"/>
              </a:rPr>
              <a:t>作为推动原则和创造原则的否定辩证法</a:t>
            </a:r>
            <a:r>
              <a:rPr lang="en-US" altLang="zh-CN"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latin typeface="宋体" panose="02010600030101010101" pitchFamily="2" charset="-122"/>
                <a:ea typeface="宋体" panose="02010600030101010101" pitchFamily="2" charset="-122"/>
                <a:cs typeface="宋体" panose="02010600030101010101" pitchFamily="2" charset="-122"/>
              </a:rPr>
              <a:t>的伟大之处在于，黑格尔把人的自我产生看作一个过程，把对象化看作失去对象，看着外化和外化的扬弃，因而他抓住了劳动的本质，把对象性的人，现实的因而是真正的人理解为他们自己劳动的结果。</a:t>
            </a:r>
            <a:r>
              <a:rPr lang="en-US" altLang="zh-CN"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latin typeface="宋体" panose="02010600030101010101" pitchFamily="2" charset="-122"/>
                <a:ea typeface="宋体" panose="02010600030101010101" pitchFamily="2" charset="-122"/>
                <a:cs typeface="宋体" panose="02010600030101010101" pitchFamily="2" charset="-122"/>
              </a:rPr>
              <a:t>人是精神的存在物在于人是自己活动的结果。黑格尔对劳动的概念的完整阐述见于《精神现象学》：</a:t>
            </a:r>
            <a:r>
              <a:rPr lang="en-US" altLang="zh-CN" sz="2000" b="1" dirty="0">
                <a:latin typeface="宋体" panose="02010600030101010101" pitchFamily="2" charset="-122"/>
                <a:ea typeface="宋体" panose="02010600030101010101" pitchFamily="2" charset="-122"/>
                <a:cs typeface="宋体" panose="02010600030101010101" pitchFamily="2" charset="-122"/>
              </a:rPr>
              <a:t>“</a:t>
            </a:r>
            <a:r>
              <a:rPr lang="en-US" altLang="zh-CN" sz="2000" b="1" dirty="0" err="1">
                <a:latin typeface="宋体" panose="02010600030101010101" pitchFamily="2" charset="-122"/>
                <a:ea typeface="宋体" panose="02010600030101010101" pitchFamily="2" charset="-122"/>
                <a:cs typeface="宋体" panose="02010600030101010101" pitchFamily="2" charset="-122"/>
              </a:rPr>
              <a:t>劳动陶冶事物</a:t>
            </a:r>
            <a:r>
              <a:rPr lang="zh-CN" altLang="en-US" sz="2000" b="1" dirty="0">
                <a:latin typeface="宋体" panose="02010600030101010101" pitchFamily="2" charset="-122"/>
                <a:ea typeface="宋体" panose="02010600030101010101" pitchFamily="2" charset="-122"/>
                <a:cs typeface="宋体" panose="02010600030101010101" pitchFamily="2" charset="-122"/>
              </a:rPr>
              <a:t>。对于对象的否定关系成为对象的形式，并且成为一种有持久性的东西。</a:t>
            </a:r>
            <a:r>
              <a:rPr lang="en-US" altLang="zh-CN"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latin typeface="宋体" panose="02010600030101010101" pitchFamily="2" charset="-122"/>
                <a:ea typeface="宋体" panose="02010600030101010101" pitchFamily="2" charset="-122"/>
                <a:cs typeface="宋体" panose="02010600030101010101" pitchFamily="2" charset="-122"/>
              </a:rPr>
              <a:t>因此，劳动不仅塑造了物，而且塑造了自己。</a:t>
            </a:r>
          </a:p>
          <a:p>
            <a:r>
              <a:rPr lang="zh-CN" altLang="en-US"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在需求体系中，劳动构成第二个环节，“人通过流汗和劳动获得满足手段。”（</a:t>
            </a:r>
            <a:r>
              <a:rPr lang="en-US" altLang="zh-CN"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209</a:t>
            </a:r>
            <a:r>
              <a:rPr lang="zh-CN" altLang="en-US"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页）通过劳动把人从动物的直接性需求中解放出来。</a:t>
            </a:r>
            <a:endParaRPr kumimoji="0" lang="en-US" altLang="zh-CN" sz="200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劳动有两方面的意义：一方面，通过作用于自然界，生产出各种各样的产品，以满足人类的需求。“人在自己消费中所消费的主要是人的产品，而他消费的正是人的努力的结果。”（</a:t>
            </a:r>
            <a:r>
              <a:rPr lang="en-US" altLang="zh-CN"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196节）</a:t>
            </a:r>
            <a:r>
              <a:rPr lang="zh-CN" altLang="en-US"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在这个意义上，劳动是人与自然发生关系的中介，是人的物质需求获得满足的条件；另一方面，劳动是人类自我形成的教化过程。有别于理论教育，劳动是实践教育活动。</a:t>
            </a:r>
            <a:endParaRPr lang="en-US" altLang="zh-CN"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实践教育具有三个方面的意义：第一塑造勤劳的习惯；第二，学会限制自己以适应物质过程的需要和与其他人之间合作；第三，劳动通过训练可以形成普遍的技能。因此，劳动不仅是对客观世界的改造，也是人自身的自我改造。（</a:t>
            </a:r>
            <a:r>
              <a:rPr lang="en-US" altLang="zh-CN"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197节）</a:t>
            </a:r>
            <a:endParaRPr kumimoji="0" lang="zh-CN" altLang="en-US" sz="200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zh-CN" altLang="en-US" sz="200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异化劳动批判</a:t>
            </a:r>
          </a:p>
        </p:txBody>
      </p:sp>
      <p:sp>
        <p:nvSpPr>
          <p:cNvPr id="3" name="文本框 2"/>
          <p:cNvSpPr txBox="1"/>
          <p:nvPr/>
        </p:nvSpPr>
        <p:spPr>
          <a:xfrm>
            <a:off x="603885" y="986155"/>
            <a:ext cx="10650220" cy="4727448"/>
          </a:xfrm>
          <a:prstGeom prst="rect">
            <a:avLst/>
          </a:prstGeom>
          <a:noFill/>
        </p:spPr>
        <p:txBody>
          <a:bodyPr wrap="square" rtlCol="0">
            <a:spAutoFit/>
          </a:bodyPr>
          <a:lstStyle/>
          <a:p>
            <a:r>
              <a:rPr lang="zh-CN" altLang="en-US" sz="2200" b="1" dirty="0">
                <a:latin typeface="宋体" panose="02010600030101010101" pitchFamily="2" charset="-122"/>
                <a:ea typeface="宋体" panose="02010600030101010101" pitchFamily="2" charset="-122"/>
                <a:cs typeface="宋体" panose="02010600030101010101" pitchFamily="2" charset="-122"/>
              </a:rPr>
              <a:t>黑格尔既把劳动理解为人的自我创造，从本质上肯定劳动是自由的对象化形式，同时也意识到，在现代社会中劳动是异化的。黑格尔的思想对马克思有直接的影响。马克思在《</a:t>
            </a:r>
            <a:r>
              <a:rPr lang="en-US" altLang="zh-CN" sz="2200" b="1" dirty="0">
                <a:latin typeface="宋体" panose="02010600030101010101" pitchFamily="2" charset="-122"/>
                <a:ea typeface="宋体" panose="02010600030101010101" pitchFamily="2" charset="-122"/>
                <a:cs typeface="宋体" panose="02010600030101010101" pitchFamily="2" charset="-122"/>
              </a:rPr>
              <a:t>1844</a:t>
            </a:r>
            <a:r>
              <a:rPr lang="zh-CN" altLang="en-US" sz="2200" b="1" dirty="0">
                <a:latin typeface="宋体" panose="02010600030101010101" pitchFamily="2" charset="-122"/>
                <a:ea typeface="宋体" panose="02010600030101010101" pitchFamily="2" charset="-122"/>
                <a:cs typeface="宋体" panose="02010600030101010101" pitchFamily="2" charset="-122"/>
              </a:rPr>
              <a:t>年经济学</a:t>
            </a:r>
            <a:r>
              <a:rPr lang="en-US" altLang="zh-CN" sz="2200" b="1" dirty="0">
                <a:latin typeface="宋体" panose="02010600030101010101" pitchFamily="2" charset="-122"/>
                <a:ea typeface="宋体" panose="02010600030101010101" pitchFamily="2" charset="-122"/>
                <a:cs typeface="宋体" panose="02010600030101010101" pitchFamily="2" charset="-122"/>
              </a:rPr>
              <a:t>-</a:t>
            </a:r>
            <a:r>
              <a:rPr lang="zh-CN" altLang="en-US" sz="2200" b="1" dirty="0">
                <a:latin typeface="宋体" panose="02010600030101010101" pitchFamily="2" charset="-122"/>
                <a:ea typeface="宋体" panose="02010600030101010101" pitchFamily="2" charset="-122"/>
                <a:cs typeface="宋体" panose="02010600030101010101" pitchFamily="2" charset="-122"/>
              </a:rPr>
              <a:t>哲学手稿》同黑格尔一样，一方面肯定</a:t>
            </a:r>
            <a:r>
              <a:rPr lang="en-US" altLang="zh-CN" sz="2200" b="1" dirty="0">
                <a:latin typeface="宋体" panose="02010600030101010101" pitchFamily="2" charset="-122"/>
                <a:ea typeface="宋体" panose="02010600030101010101" pitchFamily="2" charset="-122"/>
                <a:cs typeface="宋体" panose="02010600030101010101" pitchFamily="2" charset="-122"/>
              </a:rPr>
              <a:t>“</a:t>
            </a:r>
            <a:r>
              <a:rPr lang="zh-CN" altLang="en-US" sz="2200" b="1" dirty="0">
                <a:latin typeface="宋体" panose="02010600030101010101" pitchFamily="2" charset="-122"/>
                <a:ea typeface="宋体" panose="02010600030101010101" pitchFamily="2" charset="-122"/>
                <a:cs typeface="宋体" panose="02010600030101010101" pitchFamily="2" charset="-122"/>
              </a:rPr>
              <a:t>劳动是人的本质的对象化</a:t>
            </a:r>
            <a:r>
              <a:rPr lang="en-US" altLang="zh-CN" sz="2200" b="1" dirty="0">
                <a:latin typeface="宋体" panose="02010600030101010101" pitchFamily="2" charset="-122"/>
                <a:ea typeface="宋体" panose="02010600030101010101" pitchFamily="2" charset="-122"/>
                <a:cs typeface="宋体" panose="02010600030101010101" pitchFamily="2" charset="-122"/>
              </a:rPr>
              <a:t>”</a:t>
            </a:r>
            <a:r>
              <a:rPr lang="zh-CN" altLang="en-US" sz="2200" b="1" dirty="0">
                <a:latin typeface="宋体" panose="02010600030101010101" pitchFamily="2" charset="-122"/>
                <a:ea typeface="宋体" panose="02010600030101010101" pitchFamily="2" charset="-122"/>
                <a:cs typeface="宋体" panose="02010600030101010101" pitchFamily="2" charset="-122"/>
              </a:rPr>
              <a:t>，同时也把异化劳动作为资本主义批判的中心。黑格尔的《法哲学》既是现代自由社会的规范性理念，也就现代资本主义的社会批判。</a:t>
            </a:r>
            <a:endParaRPr lang="zh-CN" altLang="en-US" sz="2200" dirty="0">
              <a:ea typeface="宋体" panose="02010600030101010101" pitchFamily="2" charset="-122"/>
            </a:endParaRPr>
          </a:p>
          <a:p>
            <a:pPr marR="0" lvl="0" indent="0" algn="l" defTabSz="914400" rtl="0" eaLnBrk="0" fontAlgn="base" latinLnBrk="1"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2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黑格尔敏锐地看到市民社会中劳动的异化。现代劳动是高度分工条件下的劳动。劳动分工一方面通过专业化、简单化，提高了生产的效率。另一方面，现代工业劳动是抽象、单调和机械重复的劳动，它必须产生异化的后果。随着“生产的抽象化使劳动越来越机械化，到最后人可以走开，让机器来代替他。”（</a:t>
            </a:r>
            <a:r>
              <a:rPr lang="en-US" altLang="zh-CN" sz="22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193</a:t>
            </a:r>
            <a:r>
              <a:rPr lang="zh-CN" altLang="en-US" sz="22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R="0" lvl="0" indent="0" algn="l" defTabSz="914400" rtl="0" eaLnBrk="0" fontAlgn="base" latinLnBrk="1"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2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资本主义工业化是矛盾的统一体：它一方面是财富的积累，生产力的提高，另一方面，特殊劳动的细分和局限性也使劳动阶级的依赖性和贫困增加。</a:t>
            </a:r>
            <a:endParaRPr kumimoji="0" lang="en-US" altLang="zh-CN"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R="0" lvl="0" indent="0" algn="l" defTabSz="914400" rtl="0" eaLnBrk="0" fontAlgn="base" latinLnBrk="1"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2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马克思对异化劳动的批判是黑格尔思想的彻底化，为当代社会批判开启了新的方向。</a:t>
            </a:r>
            <a:endParaRPr kumimoji="0" lang="zh-CN" alt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endParaRPr lang="en-US" altLang="zh-CN"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lstStyle/>
          <a:p>
            <a:pPr algn="r"/>
            <a:r>
              <a:rPr lang="zh-CN" altLang="en-US" sz="4000" dirty="0"/>
              <a:t>市民社会的观点</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1</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lstStyle/>
          <a:p>
            <a:pPr algn="r"/>
            <a:r>
              <a:rPr lang="zh-CN" altLang="en-US" dirty="0"/>
              <a:t>财富</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4</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财富及其意义</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579755" y="1296670"/>
            <a:ext cx="11031220" cy="491680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马克思曾说：</a:t>
            </a:r>
            <a:r>
              <a:rPr lang="en-US" altLang="zh-CN" sz="2800" kern="0" noProof="0">
                <a:ln>
                  <a:noFill/>
                </a:ln>
                <a:effectLst>
                  <a:outerShdw blurRad="38100" dist="38100" dir="2700000" algn="tl">
                    <a:srgbClr val="000000"/>
                  </a:outerShdw>
                </a:effectLst>
                <a:uLnTx/>
                <a:uFillTx/>
                <a:sym typeface="+mn-ea"/>
              </a:rPr>
              <a:t>:“</a:t>
            </a:r>
            <a:r>
              <a:rPr lang="zh-CN" altLang="en-US" sz="2800" kern="0" noProof="0">
                <a:ln>
                  <a:noFill/>
                </a:ln>
                <a:effectLst>
                  <a:outerShdw blurRad="38100" dist="38100" dir="2700000" algn="tl">
                    <a:srgbClr val="000000"/>
                  </a:outerShdw>
                </a:effectLst>
                <a:uLnTx/>
                <a:uFillTx/>
                <a:sym typeface="+mn-ea"/>
              </a:rPr>
              <a:t>资产阶级在它的不到一百年的阶级统治中所创造的生产力</a:t>
            </a:r>
            <a:r>
              <a:rPr lang="en-US" altLang="zh-CN" sz="2800" kern="0" noProof="0">
                <a:ln>
                  <a:noFill/>
                </a:ln>
                <a:effectLst>
                  <a:outerShdw blurRad="38100" dist="38100" dir="2700000" algn="tl">
                    <a:srgbClr val="000000"/>
                  </a:outerShdw>
                </a:effectLst>
                <a:uLnTx/>
                <a:uFillTx/>
                <a:sym typeface="+mn-ea"/>
              </a:rPr>
              <a:t>,</a:t>
            </a:r>
            <a:r>
              <a:rPr lang="zh-CN" altLang="en-US" sz="2800" kern="0" noProof="0">
                <a:ln>
                  <a:noFill/>
                </a:ln>
                <a:effectLst>
                  <a:outerShdw blurRad="38100" dist="38100" dir="2700000" algn="tl">
                    <a:srgbClr val="000000"/>
                  </a:outerShdw>
                </a:effectLst>
                <a:uLnTx/>
                <a:uFillTx/>
                <a:sym typeface="+mn-ea"/>
              </a:rPr>
              <a:t>比过去一切世代创造的全部生产力还要多、还要大。”（</a:t>
            </a:r>
            <a:r>
              <a:rPr lang="en-US" altLang="zh-CN" sz="2800" kern="0" noProof="0">
                <a:ln>
                  <a:noFill/>
                </a:ln>
                <a:effectLst>
                  <a:outerShdw blurRad="38100" dist="38100" dir="2700000" algn="tl">
                    <a:srgbClr val="000000"/>
                  </a:outerShdw>
                </a:effectLst>
                <a:uLnTx/>
                <a:uFillTx/>
                <a:sym typeface="+mn-ea"/>
              </a:rPr>
              <a:t>《共产党宣言》）</a:t>
            </a:r>
            <a:endParaRPr kumimoji="0" lang="en-US" altLang="zh-CN" sz="28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黑格尔也认识到资本主义的财富效应：市民社会是一种辩证的运动，</a:t>
            </a:r>
            <a:r>
              <a:rPr lang="en-US" altLang="zh-CN" sz="2800" kern="0" noProof="0">
                <a:ln>
                  <a:noFill/>
                </a:ln>
                <a:effectLst>
                  <a:outerShdw blurRad="38100" dist="38100" dir="2700000" algn="tl">
                    <a:srgbClr val="000000"/>
                  </a:outerShdw>
                </a:effectLst>
                <a:uLnTx/>
                <a:uFillTx/>
                <a:sym typeface="+mn-ea"/>
              </a:rPr>
              <a:t>“在一切人相互依赖全面交织中所含有的必然性，现在对每个人来说，就是普遍和持久的财富。这种财富对他来说</a:t>
            </a:r>
            <a:r>
              <a:rPr lang="zh-CN" altLang="en-US" sz="2800" kern="0" noProof="0">
                <a:ln>
                  <a:noFill/>
                </a:ln>
                <a:effectLst>
                  <a:outerShdw blurRad="38100" dist="38100" dir="2700000" algn="tl">
                    <a:srgbClr val="000000"/>
                  </a:outerShdw>
                </a:effectLst>
                <a:uLnTx/>
                <a:uFillTx/>
                <a:sym typeface="+mn-ea"/>
              </a:rPr>
              <a:t>包含着一种可能性，使分享过教育和技能分享到其中的一部分，以保证他的生活；另一方面他的劳动所得又保持和增加了普遍的财富。</a:t>
            </a:r>
            <a:r>
              <a:rPr lang="en-US" altLang="zh-CN" sz="2800" kern="0" noProof="0">
                <a:ln>
                  <a:noFill/>
                </a:ln>
                <a:effectLst>
                  <a:outerShdw blurRad="38100" dist="38100" dir="2700000" algn="tl">
                    <a:srgbClr val="000000"/>
                  </a:outerShdw>
                </a:effectLst>
                <a:uLnTx/>
                <a:uFillTx/>
                <a:sym typeface="+mn-ea"/>
              </a:rPr>
              <a:t>”（199）在这个意义上，市民社会具有积极的意义，它不仅通过它创造的财富为人们提供更好的生活条件，而且人们通过生产又为财富的生产提供更好的条件，消费和生产相互促进。</a:t>
            </a:r>
            <a:endParaRPr lang="zh-CN" altLang="en-US" sz="2800"/>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财富不平等的必然性</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365760" y="986790"/>
            <a:ext cx="11290433" cy="5484578"/>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在抽象法部分，现代社会确立了平等原则，但是，这种平等原则不适用于市民社会的财产关系。</a:t>
            </a:r>
            <a:endParaRPr kumimoji="0" lang="en-US" altLang="zh-CN"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市民社会本质上是不平等的，不平等具有法的意义。在市民社会中，每个人是独立的原子式个人，他的生活完全依赖于自己的技能和市场的偶然性。</a:t>
            </a:r>
            <a:endParaRPr kumimoji="0" lang="en-US" altLang="zh-CN"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在市民社会中，人的生活并不完全取决于自己的选择和努力，而且也受制于各种偶然性。社会的不平等就内在于需要体系之中。在需求体系即资本主义市场下经济中，人们的收入和财富状态取决于他的资本（先天的地位）和才能（后天的条件），“这种差异在特殊性的领域中表现在一切方面和一切阶段，并且连同偶然性和任性，产生了各人的财富和技能的不平等为其必然结果。”（</a:t>
            </a:r>
            <a:r>
              <a:rPr lang="en-US" altLang="zh-CN" sz="2400" kern="0" noProof="0" dirty="0">
                <a:ln>
                  <a:noFill/>
                </a:ln>
                <a:effectLst>
                  <a:outerShdw blurRad="38100" dist="38100" dir="2700000" algn="tl">
                    <a:srgbClr val="000000"/>
                  </a:outerShdw>
                </a:effectLst>
                <a:uLnTx/>
                <a:uFillTx/>
                <a:sym typeface="+mn-ea"/>
              </a:rPr>
              <a:t>211</a:t>
            </a:r>
            <a:r>
              <a:rPr lang="zh-CN" altLang="en-US" sz="2400" kern="0" noProof="0" dirty="0">
                <a:ln>
                  <a:noFill/>
                </a:ln>
                <a:effectLst>
                  <a:outerShdw blurRad="38100" dist="38100" dir="2700000" algn="tl">
                    <a:srgbClr val="000000"/>
                  </a:outerShdw>
                </a:effectLst>
                <a:uLnTx/>
                <a:uFillTx/>
                <a:sym typeface="+mn-ea"/>
              </a:rPr>
              <a:t>）市民社会不仅没有取消社会不平等，反而把它提升到客观法的高度。（</a:t>
            </a:r>
            <a:r>
              <a:rPr lang="en-US" altLang="zh-CN" sz="2400" kern="0" noProof="0" dirty="0">
                <a:ln>
                  <a:noFill/>
                </a:ln>
                <a:effectLst>
                  <a:outerShdw blurRad="38100" dist="38100" dir="2700000" algn="tl">
                    <a:srgbClr val="000000"/>
                  </a:outerShdw>
                </a:effectLst>
                <a:uLnTx/>
                <a:uFillTx/>
                <a:sym typeface="+mn-ea"/>
              </a:rPr>
              <a:t>200节）</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b="1" dirty="0">
                <a:latin typeface="宋体" panose="02010600030101010101" pitchFamily="2" charset="-122"/>
                <a:ea typeface="宋体" panose="02010600030101010101" pitchFamily="2" charset="-122"/>
                <a:cs typeface="宋体" panose="02010600030101010101" pitchFamily="2" charset="-122"/>
              </a:rPr>
              <a:t>黑格尔把财富不平等视为具有法的必然性的特征，给我们提出一个困难问题：人类能否消除不平等。消除不平等是可能的，问题在于我们能否在不违背抽象法的自由条件下长期地保持平等状态。雷蒙</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latin typeface="宋体" panose="02010600030101010101" pitchFamily="2" charset="-122"/>
                <a:ea typeface="宋体" panose="02010600030101010101" pitchFamily="2" charset="-122"/>
                <a:cs typeface="宋体" panose="02010600030101010101" pitchFamily="2" charset="-122"/>
              </a:rPr>
              <a:t>阿隆说：</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en-US" altLang="zh-CN" sz="2400" b="1" dirty="0" err="1">
                <a:latin typeface="宋体" panose="02010600030101010101" pitchFamily="2" charset="-122"/>
                <a:ea typeface="宋体" panose="02010600030101010101" pitchFamily="2" charset="-122"/>
                <a:cs typeface="宋体" panose="02010600030101010101" pitchFamily="2" charset="-122"/>
              </a:rPr>
              <a:t>我们只有取消自由，才有可能消除人类社会</a:t>
            </a:r>
            <a:r>
              <a:rPr lang="zh-CN" altLang="en-US" sz="2400" b="1" dirty="0">
                <a:latin typeface="宋体" panose="02010600030101010101" pitchFamily="2" charset="-122"/>
                <a:ea typeface="宋体" panose="02010600030101010101" pitchFamily="2" charset="-122"/>
                <a:cs typeface="宋体" panose="02010600030101010101" pitchFamily="2" charset="-122"/>
              </a:rPr>
              <a:t>最后</a:t>
            </a:r>
            <a:r>
              <a:rPr lang="en-US" altLang="zh-CN" sz="2400" b="1" dirty="0">
                <a:latin typeface="宋体" panose="02010600030101010101" pitchFamily="2" charset="-122"/>
                <a:ea typeface="宋体" panose="02010600030101010101" pitchFamily="2" charset="-122"/>
                <a:cs typeface="宋体" panose="02010600030101010101" pitchFamily="2" charset="-122"/>
              </a:rPr>
              <a:t>15%的不平</a:t>
            </a:r>
            <a:r>
              <a:rPr lang="zh-CN" altLang="en-US" sz="2400" b="1" dirty="0">
                <a:latin typeface="宋体" panose="02010600030101010101" pitchFamily="2" charset="-122"/>
                <a:ea typeface="宋体" panose="02010600030101010101" pitchFamily="2" charset="-122"/>
                <a:cs typeface="宋体" panose="02010600030101010101" pitchFamily="2" charset="-122"/>
              </a:rPr>
              <a:t>等。</a:t>
            </a:r>
            <a:r>
              <a:rPr lang="en-US" altLang="zh-CN" sz="2400" b="1" dirty="0">
                <a:latin typeface="宋体" panose="02010600030101010101" pitchFamily="2" charset="-122"/>
                <a:ea typeface="宋体" panose="02010600030101010101" pitchFamily="2" charset="-122"/>
                <a:cs typeface="宋体" panose="02010600030101010101" pitchFamily="2" charset="-122"/>
              </a:rPr>
              <a:t>”</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a:t>贱民是市民社会的固疾</a:t>
            </a:r>
          </a:p>
        </p:txBody>
      </p:sp>
      <p:sp>
        <p:nvSpPr>
          <p:cNvPr id="100" name="文本框 99"/>
          <p:cNvSpPr txBox="1"/>
          <p:nvPr/>
        </p:nvSpPr>
        <p:spPr>
          <a:xfrm>
            <a:off x="574675" y="1167765"/>
            <a:ext cx="10589260" cy="6555641"/>
          </a:xfrm>
          <a:prstGeom prst="rect">
            <a:avLst/>
          </a:prstGeom>
          <a:noFill/>
          <a:ln w="9525">
            <a:noFill/>
          </a:ln>
        </p:spPr>
        <p:txBody>
          <a:bodyPr wrap="square">
            <a:spAutoFit/>
          </a:bodyPr>
          <a:lstStyle/>
          <a:p>
            <a:pPr indent="0"/>
            <a:r>
              <a:rPr lang="zh-CN" sz="2400" b="0" dirty="0">
                <a:latin typeface="Calibri" panose="020F0502020204030204" charset="0"/>
                <a:ea typeface="宋体" panose="02010600030101010101" pitchFamily="2" charset="-122"/>
              </a:rPr>
              <a:t>黑格尔对市民社会的批判最集中地体现在他的贱民概念之中。贱民并非指财富状态，即极端贫困的状态，而是指由于贫富分化而产生的权力不平等导致的非法意识。市民社会的每个成员都有权要求</a:t>
            </a:r>
            <a:r>
              <a:rPr lang="en-US" sz="2400" b="0" dirty="0">
                <a:latin typeface="Calibri" panose="020F0502020204030204" charset="0"/>
                <a:ea typeface="宋体" panose="02010600030101010101" pitchFamily="2" charset="-122"/>
                <a:cs typeface="Times New Roman" panose="02020603050405020304" charset="0"/>
              </a:rPr>
              <a:t> </a:t>
            </a:r>
            <a:r>
              <a:rPr lang="zh-CN" sz="2400" b="0" dirty="0">
                <a:latin typeface="Calibri" panose="020F0502020204030204" charset="0"/>
                <a:ea typeface="宋体" panose="02010600030101010101" pitchFamily="2" charset="-122"/>
              </a:rPr>
              <a:t>凭借自己的劳动养活自己，一旦丧失了机会，陷入极端贫困，而且因贫困而受到蔑视，就会在一些人中产生不法意识，自报自弃、怨天尤人、愤世嫉俗、玩纪不恭等，从而成为贱民。</a:t>
            </a:r>
            <a:endParaRPr lang="en-US" altLang="zh-CN" sz="2400" b="0" dirty="0">
              <a:latin typeface="Calibri" panose="020F0502020204030204" charset="0"/>
              <a:ea typeface="宋体" panose="02010600030101010101" pitchFamily="2" charset="-122"/>
            </a:endParaRPr>
          </a:p>
          <a:p>
            <a:pPr indent="0"/>
            <a:r>
              <a:rPr lang="zh-CN" sz="2400" b="0" dirty="0">
                <a:latin typeface="Calibri" panose="020F0502020204030204" charset="0"/>
                <a:ea typeface="宋体" panose="02010600030101010101" pitchFamily="2" charset="-122"/>
              </a:rPr>
              <a:t>黑格尔认为，不仅贫困者会成为贱民，而且过度富裕的人也可以变为贱民。对贫穷的贱民来说，贫困就是无尊严，对富人来说，有钱就是有权。“在一无所有从而不再担心失去什么的人们那里，‘愤恨’取代了服从法律的意愿，而在富可敌国的人们那里，傲慢取代了服从法律的意愿。”总之，贱民是一种缺乏教养和无视法律的危险心态的混合。</a:t>
            </a:r>
            <a:endParaRPr lang="en-US" altLang="zh-CN" sz="2400" b="0" dirty="0">
              <a:latin typeface="Calibri" panose="020F0502020204030204" charset="0"/>
              <a:ea typeface="宋体" panose="02010600030101010101" pitchFamily="2" charset="-122"/>
            </a:endParaRPr>
          </a:p>
          <a:p>
            <a:pPr indent="0"/>
            <a:r>
              <a:rPr lang="zh-CN" altLang="en-US" sz="2400" dirty="0">
                <a:latin typeface="Calibri" panose="020F0502020204030204" charset="0"/>
                <a:ea typeface="宋体" panose="02010600030101010101" pitchFamily="2" charset="-122"/>
              </a:rPr>
              <a:t>黑格尔认为，市民社会虽然有着释放了巨大生产力，创造大量财产，但由于其结构原则所决定的，“尽管财富过剩，市民社会总是不够富足，这就是说，它所占有而属于它所有的财富，如果用来防止过分贫困和贱民的产生，总是不够的。”“怎样解决贫困，是推动现代社会并使它感到苦恼的一个重要问题。”（</a:t>
            </a:r>
            <a:r>
              <a:rPr lang="en-US" altLang="zh-CN" sz="2400" dirty="0">
                <a:latin typeface="Calibri" panose="020F0502020204030204" charset="0"/>
                <a:ea typeface="宋体" panose="02010600030101010101" pitchFamily="2" charset="-122"/>
              </a:rPr>
              <a:t>244-245</a:t>
            </a:r>
            <a:r>
              <a:rPr lang="zh-CN" altLang="en-US" sz="2400" dirty="0">
                <a:latin typeface="Calibri" panose="020F0502020204030204" charset="0"/>
                <a:ea typeface="宋体" panose="02010600030101010101" pitchFamily="2" charset="-122"/>
              </a:rPr>
              <a:t>节）</a:t>
            </a:r>
            <a:endParaRPr lang="en-US" altLang="zh-CN" sz="2400" b="0" dirty="0">
              <a:latin typeface="Calibri" panose="020F0502020204030204" charset="0"/>
              <a:ea typeface="宋体" panose="02010600030101010101" pitchFamily="2" charset="-122"/>
            </a:endParaRPr>
          </a:p>
          <a:p>
            <a:pPr indent="0"/>
            <a:endParaRPr lang="zh-CN" sz="2400" b="0" dirty="0">
              <a:latin typeface="Calibri" panose="020F0502020204030204" charset="0"/>
              <a:ea typeface="宋体" panose="02010600030101010101" pitchFamily="2" charset="-122"/>
            </a:endParaRPr>
          </a:p>
          <a:p>
            <a:pPr indent="0"/>
            <a:endParaRPr lang="zh-CN" altLang="en-US" b="0" dirty="0">
              <a:latin typeface="Calibri" panose="020F0502020204030204" charset="0"/>
              <a:ea typeface="宋体" panose="02010600030101010101" pitchFamily="2" charset="-122"/>
            </a:endParaRPr>
          </a:p>
          <a:p>
            <a:pPr indent="0"/>
            <a:endParaRPr lang="zh-CN" altLang="en-US" b="0" dirty="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en-US" altLang="zh-CN" kern="0" noProof="0">
                <a:ln>
                  <a:noFill/>
                </a:ln>
                <a:solidFill>
                  <a:schemeClr val="tx2"/>
                </a:solidFill>
                <a:effectLst>
                  <a:outerShdw blurRad="38100" dist="38100" dir="2700000" algn="tl">
                    <a:srgbClr val="000000"/>
                  </a:outerShdw>
                </a:effectLst>
                <a:uLnTx/>
                <a:uFillTx/>
                <a:latin typeface="+mj-lt"/>
                <a:ea typeface="+mj-ea"/>
                <a:sym typeface="+mn-ea"/>
              </a:rPr>
              <a:t>不平等</a:t>
            </a:r>
            <a:r>
              <a:rPr lang="zh-CN" altLang="en-US" kern="0" noProof="0">
                <a:ln>
                  <a:noFill/>
                </a:ln>
                <a:solidFill>
                  <a:schemeClr val="tx2"/>
                </a:solidFill>
                <a:effectLst>
                  <a:outerShdw blurRad="38100" dist="38100" dir="2700000" algn="tl">
                    <a:srgbClr val="000000"/>
                  </a:outerShdw>
                </a:effectLst>
                <a:uLnTx/>
                <a:uFillTx/>
                <a:latin typeface="+mj-lt"/>
                <a:ea typeface="+mj-ea"/>
                <a:sym typeface="+mn-ea"/>
              </a:rPr>
              <a:t>的非伦理影响</a:t>
            </a:r>
            <a:br>
              <a:rPr kumimoji="0" lang="zh-CN" altLang="en-US"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555625" y="1092200"/>
            <a:ext cx="11019790" cy="4670425"/>
          </a:xfrm>
          <a:prstGeom prst="rect">
            <a:avLst/>
          </a:prstGeom>
          <a:noFill/>
        </p:spPr>
        <p:txBody>
          <a:bodyPr wrap="square" rtlCol="0">
            <a:spAutoFit/>
          </a:bodyPr>
          <a:lstStyle/>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400" kern="0" noProof="0">
                <a:ln>
                  <a:noFill/>
                </a:ln>
                <a:effectLst>
                  <a:outerShdw blurRad="38100" dist="38100" dir="2700000" algn="tl">
                    <a:srgbClr val="000000"/>
                  </a:outerShdw>
                </a:effectLst>
                <a:uLnTx/>
                <a:uFillTx/>
                <a:sym typeface="+mn-ea"/>
              </a:rPr>
              <a:t>黑格尔对市民社会的批判有丰富的内容，在需求环节他批判的虚假需求及其骄奢滛逸的生活方式；在劳动环节，他批判了依法劳动和给劳动者带来的畸形影响；在财富环节，对不平等和贫困的非伦理后果做了系统的批判。</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400" kern="0" noProof="0">
                <a:ln>
                  <a:noFill/>
                </a:ln>
                <a:effectLst>
                  <a:outerShdw blurRad="38100" dist="38100" dir="2700000" algn="tl">
                    <a:srgbClr val="000000"/>
                  </a:outerShdw>
                </a:effectLst>
                <a:uLnTx/>
                <a:uFillTx/>
                <a:sym typeface="+mn-ea"/>
              </a:rPr>
              <a:t>虽然市民社会的劳动和交换关系具有巨大地创造财富的能力，但是，也包含丰矛盾和相互冲突的倾向。一，在资本主义社会资产阶级财富的积累也意味着工人阶级贫困的积累。分工和财富的匮乏使工人阶级“</a:t>
            </a:r>
            <a:r>
              <a:rPr lang="en-US" altLang="zh-CN" sz="2400" kern="0" noProof="0">
                <a:ln>
                  <a:noFill/>
                </a:ln>
                <a:effectLst>
                  <a:outerShdw blurRad="38100" dist="38100" dir="2700000" algn="tl">
                    <a:srgbClr val="000000"/>
                  </a:outerShdw>
                </a:effectLst>
                <a:uLnTx/>
                <a:uFillTx/>
                <a:sym typeface="+mn-ea"/>
              </a:rPr>
              <a:t>这一阶级就没有能力感受和享受最广泛的自由，特别是市民社会的精神利益。”（243）二，当一部分人长期生活在一定水平之下，丧失自食其力的能力时，就会成为贱民。贱民</a:t>
            </a:r>
            <a:r>
              <a:rPr lang="zh-CN" altLang="en-US" sz="2400" kern="0" noProof="0">
                <a:ln>
                  <a:noFill/>
                </a:ln>
                <a:effectLst>
                  <a:outerShdw blurRad="38100" dist="38100" dir="2700000" algn="tl">
                    <a:srgbClr val="000000"/>
                  </a:outerShdw>
                </a:effectLst>
                <a:uLnTx/>
                <a:uFillTx/>
                <a:sym typeface="+mn-ea"/>
              </a:rPr>
              <a:t>给社会秩序维持带来了困难，</a:t>
            </a:r>
            <a:r>
              <a:rPr lang="en-US" altLang="zh-CN" sz="2400" kern="0" noProof="0">
                <a:ln>
                  <a:noFill/>
                </a:ln>
                <a:effectLst>
                  <a:outerShdw blurRad="38100" dist="38100" dir="2700000" algn="tl">
                    <a:srgbClr val="000000"/>
                  </a:outerShdw>
                </a:effectLst>
                <a:uLnTx/>
                <a:uFillTx/>
                <a:sym typeface="+mn-ea"/>
              </a:rPr>
              <a:t>“怎样解决贫困，是推动现代社会并使它感到苦恼的一个重要问题。”（244）三、不平等也会影响到资本主义</a:t>
            </a:r>
            <a:r>
              <a:rPr lang="zh-CN" altLang="en-US" sz="2400" kern="0" noProof="0">
                <a:ln>
                  <a:noFill/>
                </a:ln>
                <a:effectLst>
                  <a:outerShdw blurRad="38100" dist="38100" dir="2700000" algn="tl">
                    <a:srgbClr val="000000"/>
                  </a:outerShdw>
                </a:effectLst>
                <a:uLnTx/>
                <a:uFillTx/>
                <a:sym typeface="+mn-ea"/>
              </a:rPr>
              <a:t>积累和发展过程</a:t>
            </a:r>
            <a:r>
              <a:rPr lang="en-US" altLang="zh-CN" sz="2400" kern="0" noProof="0">
                <a:ln>
                  <a:noFill/>
                </a:ln>
                <a:effectLst>
                  <a:outerShdw blurRad="38100" dist="38100" dir="2700000" algn="tl">
                    <a:srgbClr val="000000"/>
                  </a:outerShdw>
                </a:effectLst>
                <a:uLnTx/>
                <a:uFillTx/>
                <a:sym typeface="+mn-ea"/>
              </a:rPr>
              <a:t>本身，财富的极端不平等，会导致社会的消费不足，引起生产的相对过剩。（245）</a:t>
            </a:r>
            <a:endParaRPr kumimoji="0" lang="en-US" altLang="zh-CN" sz="24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lang="zh-CN" altLang="en-US" sz="2400"/>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a:t>贱民是市民社会的痼疾</a:t>
            </a:r>
          </a:p>
        </p:txBody>
      </p:sp>
      <p:sp>
        <p:nvSpPr>
          <p:cNvPr id="100" name="文本框 99"/>
          <p:cNvSpPr txBox="1"/>
          <p:nvPr/>
        </p:nvSpPr>
        <p:spPr>
          <a:xfrm>
            <a:off x="574675" y="1167765"/>
            <a:ext cx="10589260" cy="5815965"/>
          </a:xfrm>
          <a:prstGeom prst="rect">
            <a:avLst/>
          </a:prstGeom>
          <a:noFill/>
          <a:ln w="9525">
            <a:noFill/>
          </a:ln>
        </p:spPr>
        <p:txBody>
          <a:bodyPr wrap="square">
            <a:spAutoFit/>
          </a:bodyPr>
          <a:lstStyle/>
          <a:p>
            <a:pPr indent="0"/>
            <a:r>
              <a:rPr lang="zh-CN" sz="2400" b="1">
                <a:latin typeface="Calibri" panose="020F0502020204030204" charset="0"/>
                <a:ea typeface="宋体" panose="02010600030101010101" pitchFamily="2" charset="-122"/>
              </a:rPr>
              <a:t>黑格尔对市民社会的批判最集中地体现在他的贱民概念之中。贱民并非指财富状态，即极端贫困的状态，而是指由于贫富分化而产生的权力不平等导致的非法意识。市民社会的每个成员都有权要求</a:t>
            </a:r>
            <a:r>
              <a:rPr lang="en-US" sz="2400" b="1">
                <a:latin typeface="Calibri" panose="020F0502020204030204" charset="0"/>
                <a:ea typeface="宋体" panose="02010600030101010101" pitchFamily="2" charset="-122"/>
                <a:cs typeface="Times New Roman" panose="02020603050405020304" charset="0"/>
              </a:rPr>
              <a:t> </a:t>
            </a:r>
            <a:r>
              <a:rPr lang="zh-CN" sz="2400" b="1">
                <a:latin typeface="Calibri" panose="020F0502020204030204" charset="0"/>
                <a:ea typeface="宋体" panose="02010600030101010101" pitchFamily="2" charset="-122"/>
              </a:rPr>
              <a:t>凭借自己的劳动养活自己，一旦丧失了机会，陷入极端贫困，而且因贫困而受到蔑视，就会在一些人中产生不法意识，自报自弃、怨天尤人、愤世嫉俗、玩纪不恭等，从而成为贱民。黑格尔认为，不仅贫困者会成为贱民，而且过度富裕的人也可以变为贱民。对贫穷的贱民来说，贫困就是无尊严，对富人来说，有钱就是有权。“在一无所有从而不再担心失去什么的人们那里，‘愤恨’取代了服从法律的意愿，而在富可敌国的人们那里，傲慢取代了服从法律的意愿。”总之，贱民是一种缺乏教养和无视法律的危险心态的混合。</a:t>
            </a:r>
          </a:p>
          <a:p>
            <a:pPr indent="0"/>
            <a:r>
              <a:rPr lang="zh-CN" sz="2400" b="0">
                <a:latin typeface="Calibri" panose="020F0502020204030204" charset="0"/>
                <a:ea typeface="宋体" panose="02010600030101010101" pitchFamily="2" charset="-122"/>
              </a:rPr>
              <a:t>总之，</a:t>
            </a:r>
            <a:r>
              <a:rPr lang="zh-CN" altLang="en-US" sz="2400" kern="0" noProof="0">
                <a:ln>
                  <a:noFill/>
                </a:ln>
                <a:effectLst>
                  <a:outerShdw blurRad="38100" dist="38100" dir="2700000" algn="tl">
                    <a:srgbClr val="000000"/>
                  </a:outerShdw>
                </a:effectLst>
                <a:uLnTx/>
                <a:uFillTx/>
                <a:sym typeface="+mn-ea"/>
              </a:rPr>
              <a:t>市民社会存在着</a:t>
            </a:r>
            <a:r>
              <a:rPr lang="en-US" altLang="zh-CN" sz="2400" kern="0" noProof="0">
                <a:ln>
                  <a:noFill/>
                </a:ln>
                <a:effectLst>
                  <a:outerShdw blurRad="38100" dist="38100" dir="2700000" algn="tl">
                    <a:srgbClr val="000000"/>
                  </a:outerShdw>
                </a:effectLst>
                <a:uLnTx/>
                <a:uFillTx/>
                <a:sym typeface="+mn-ea"/>
              </a:rPr>
              <a:t>悖论</a:t>
            </a:r>
            <a:r>
              <a:rPr lang="zh-CN" altLang="en-US" sz="2400" kern="0" noProof="0">
                <a:ln>
                  <a:noFill/>
                </a:ln>
                <a:effectLst>
                  <a:outerShdw blurRad="38100" dist="38100" dir="2700000" algn="tl">
                    <a:srgbClr val="000000"/>
                  </a:outerShdw>
                </a:effectLst>
                <a:uLnTx/>
                <a:uFillTx/>
                <a:sym typeface="+mn-ea"/>
              </a:rPr>
              <a:t>：</a:t>
            </a:r>
            <a:r>
              <a:rPr lang="en-US" altLang="zh-CN" sz="2400" kern="0" noProof="0">
                <a:ln>
                  <a:noFill/>
                </a:ln>
                <a:effectLst>
                  <a:outerShdw blurRad="38100" dist="38100" dir="2700000" algn="tl">
                    <a:srgbClr val="000000"/>
                  </a:outerShdw>
                </a:effectLst>
                <a:uLnTx/>
                <a:uFillTx/>
                <a:sym typeface="+mn-ea"/>
              </a:rPr>
              <a:t>一方面尽管财富过剩，另一方面财富不足</a:t>
            </a:r>
            <a:r>
              <a:rPr lang="zh-CN" altLang="en-US" sz="2400" kern="0" noProof="0">
                <a:ln>
                  <a:noFill/>
                </a:ln>
                <a:effectLst>
                  <a:outerShdw blurRad="38100" dist="38100" dir="2700000" algn="tl">
                    <a:srgbClr val="000000"/>
                  </a:outerShdw>
                </a:effectLst>
                <a:uLnTx/>
                <a:uFillTx/>
                <a:sym typeface="+mn-ea"/>
              </a:rPr>
              <a:t>，一边是富人对财富的炫耀，另一是穷人的饥寒交迫。</a:t>
            </a:r>
            <a:endParaRPr lang="zh-CN" altLang="en-US" sz="2400"/>
          </a:p>
          <a:p>
            <a:pPr indent="0"/>
            <a:endParaRPr lang="zh-CN" sz="2800" b="0">
              <a:latin typeface="Calibri" panose="020F0502020204030204" charset="0"/>
              <a:ea typeface="宋体" panose="02010600030101010101" pitchFamily="2" charset="-122"/>
            </a:endParaRPr>
          </a:p>
          <a:p>
            <a:pPr indent="0"/>
            <a:endParaRPr lang="zh-CN" altLang="en-US" sz="2800" b="0">
              <a:latin typeface="Calibri" panose="020F0502020204030204" charset="0"/>
              <a:ea typeface="宋体" panose="02010600030101010101" pitchFamily="2" charset="-122"/>
            </a:endParaRPr>
          </a:p>
          <a:p>
            <a:pPr indent="0"/>
            <a:endParaRPr lang="zh-CN" altLang="en-US" sz="2800" b="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社会等级</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1</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等级的必然性</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2" name="文本框 1"/>
          <p:cNvSpPr txBox="1"/>
          <p:nvPr/>
        </p:nvSpPr>
        <p:spPr>
          <a:xfrm>
            <a:off x="544195" y="986790"/>
            <a:ext cx="10231755" cy="5262979"/>
          </a:xfrm>
          <a:prstGeom prst="rect">
            <a:avLst/>
          </a:prstGeom>
          <a:noFill/>
        </p:spPr>
        <p:txBody>
          <a:bodyPr wrap="square" rtlCol="0">
            <a:spAutoFit/>
          </a:bodyPr>
          <a:lstStyle/>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dirty="0">
                <a:ln>
                  <a:noFill/>
                </a:ln>
                <a:effectLst>
                  <a:outerShdw blurRad="38100" dist="38100" dir="2700000" algn="tl">
                    <a:srgbClr val="000000"/>
                  </a:outerShdw>
                </a:effectLst>
                <a:uLnTx/>
                <a:uFillTx/>
                <a:sym typeface="+mn-ea"/>
              </a:rPr>
              <a:t>需求体系由人的自然任性和特殊性权利的实现。因而必须产生许多非伦理的消极后果。然而，即使如此，市民社会本身也包含着缓解任性自由的非伦理性的条件。这就是黑格尔市民社会理论中所</a:t>
            </a:r>
            <a:r>
              <a:rPr lang="zh-CN" altLang="en-US" sz="2000" kern="0" dirty="0">
                <a:effectLst>
                  <a:outerShdw blurRad="38100" dist="38100" dir="2700000" algn="tl">
                    <a:srgbClr val="000000"/>
                  </a:outerShdw>
                </a:effectLst>
                <a:sym typeface="+mn-ea"/>
              </a:rPr>
              <a:t>阐述</a:t>
            </a:r>
            <a:r>
              <a:rPr lang="zh-CN" altLang="en-US" sz="2000" kern="0" noProof="0" dirty="0">
                <a:ln>
                  <a:noFill/>
                </a:ln>
                <a:effectLst>
                  <a:outerShdw blurRad="38100" dist="38100" dir="2700000" algn="tl">
                    <a:srgbClr val="000000"/>
                  </a:outerShdw>
                </a:effectLst>
                <a:uLnTx/>
                <a:uFillTx/>
                <a:sym typeface="+mn-ea"/>
              </a:rPr>
              <a:t>的等级、同业公会等非个人主义的因素。</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dirty="0">
                <a:ln>
                  <a:noFill/>
                </a:ln>
                <a:effectLst>
                  <a:outerShdw blurRad="38100" dist="38100" dir="2700000" algn="tl">
                    <a:srgbClr val="000000"/>
                  </a:outerShdw>
                </a:effectLst>
                <a:uLnTx/>
                <a:uFillTx/>
                <a:sym typeface="+mn-ea"/>
              </a:rPr>
              <a:t>黑格尔说：</a:t>
            </a:r>
            <a:r>
              <a:rPr lang="en-US" altLang="zh-CN" sz="2000" kern="0" noProof="0" dirty="0">
                <a:ln>
                  <a:noFill/>
                </a:ln>
                <a:effectLst>
                  <a:outerShdw blurRad="38100" dist="38100" dir="2700000" algn="tl">
                    <a:srgbClr val="000000"/>
                  </a:outerShdw>
                </a:effectLst>
                <a:uLnTx/>
                <a:uFillTx/>
                <a:sym typeface="+mn-ea"/>
              </a:rPr>
              <a:t>“</a:t>
            </a:r>
            <a:r>
              <a:rPr lang="en-US" altLang="zh-CN" sz="2000" kern="0" noProof="0" dirty="0" err="1">
                <a:ln>
                  <a:noFill/>
                </a:ln>
                <a:effectLst>
                  <a:outerShdw blurRad="38100" dist="38100" dir="2700000" algn="tl">
                    <a:srgbClr val="000000"/>
                  </a:outerShdw>
                </a:effectLst>
                <a:uLnTx/>
                <a:uFillTx/>
                <a:sym typeface="+mn-ea"/>
              </a:rPr>
              <a:t>无限多样性的手段及其在相互生产和交换上同样无限的交叉起来的运动，由于其内容中固有的普遍性结合起来，并区分为各种普遍的集团</a:t>
            </a:r>
            <a:r>
              <a:rPr lang="en-US" altLang="zh-CN" sz="2000" kern="0" noProof="0" dirty="0">
                <a:ln>
                  <a:noFill/>
                </a:ln>
                <a:effectLst>
                  <a:outerShdw blurRad="38100" dist="38100" dir="2700000" algn="tl">
                    <a:srgbClr val="000000"/>
                  </a:outerShdw>
                </a:effectLst>
                <a:uLnTx/>
                <a:uFillTx/>
                <a:sym typeface="+mn-ea"/>
              </a:rPr>
              <a:t>”</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，依赖于相似的需求、谋生手段、知识和实践教养等相同性所构成的群体，</a:t>
            </a:r>
            <a:r>
              <a:rPr lang="zh-CN" altLang="en-US" sz="2000" kern="0" dirty="0">
                <a:effectLst>
                  <a:outerShdw blurRad="38100" dist="38100" dir="2700000" algn="tl">
                    <a:srgbClr val="000000"/>
                  </a:outerShdw>
                </a:effectLst>
                <a:ea typeface="宋体" panose="02010600030101010101" pitchFamily="2" charset="-122"/>
                <a:sym typeface="+mn-ea"/>
              </a:rPr>
              <a:t>就是“</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等级”</a:t>
            </a:r>
            <a:r>
              <a:rPr lang="en-US" altLang="zh-CN" sz="2000" kern="0" noProof="0" dirty="0">
                <a:ln>
                  <a:noFill/>
                </a:ln>
                <a:effectLst>
                  <a:outerShdw blurRad="38100" dist="38100" dir="2700000" algn="tl">
                    <a:srgbClr val="000000"/>
                  </a:outerShdw>
                </a:effectLst>
                <a:uLnTx/>
                <a:uFillTx/>
                <a:ea typeface="宋体" panose="02010600030101010101" pitchFamily="2" charset="-122"/>
                <a:sym typeface="+mn-ea"/>
              </a:rPr>
              <a:t>(estate)</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等级的形成在市民社会中具有必然性。一方面，分享普遍财富的方式和方法是由每个人的特殊性所决定的，另一方面，市民社会中谋生方式和生活方式总是有限的，因而，必然包含着一定意义上的普遍性特征。市民社会中的个人不是属于这样就是</a:t>
            </a:r>
            <a:r>
              <a:rPr lang="zh-CN" altLang="en-US" sz="2000" kern="0" dirty="0">
                <a:effectLst>
                  <a:outerShdw blurRad="38100" dist="38100" dir="2700000" algn="tl">
                    <a:srgbClr val="000000"/>
                  </a:outerShdw>
                </a:effectLst>
                <a:ea typeface="宋体" panose="02010600030101010101" pitchFamily="2" charset="-122"/>
                <a:sym typeface="+mn-ea"/>
              </a:rPr>
              <a:t>属于</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那样的群体。</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dirty="0">
                <a:ln>
                  <a:noFill/>
                </a:ln>
                <a:effectLst>
                  <a:outerShdw blurRad="38100" dist="38100" dir="2700000" algn="tl">
                    <a:srgbClr val="000000"/>
                  </a:outerShdw>
                </a:effectLst>
                <a:uLnTx/>
                <a:uFillTx/>
                <a:sym typeface="+mn-ea"/>
              </a:rPr>
              <a:t>黑格尔的社会等级概念不同于马克思的阶级概念。黑格尔的社会等级是根据劳动与技能、消费以及教养等特征分化为不同的群体。在等级成员中，既具有利益的共同性也具有生活方式上的相近性。</a:t>
            </a:r>
            <a:r>
              <a:rPr lang="en-US" altLang="zh-CN" sz="2000" kern="0" noProof="0" dirty="0">
                <a:ln>
                  <a:noFill/>
                </a:ln>
                <a:effectLst>
                  <a:outerShdw blurRad="38100" dist="38100" dir="2700000" algn="tl">
                    <a:srgbClr val="000000"/>
                  </a:outerShdw>
                </a:effectLst>
                <a:uLnTx/>
                <a:uFillTx/>
                <a:sym typeface="+mn-ea"/>
              </a:rPr>
              <a:t>“</a:t>
            </a:r>
            <a:r>
              <a:rPr lang="en-US" altLang="zh-CN" sz="2000" kern="0" noProof="0" dirty="0" err="1">
                <a:ln>
                  <a:noFill/>
                </a:ln>
                <a:effectLst>
                  <a:outerShdw blurRad="38100" dist="38100" dir="2700000" algn="tl">
                    <a:srgbClr val="000000"/>
                  </a:outerShdw>
                </a:effectLst>
                <a:uLnTx/>
                <a:uFillTx/>
                <a:sym typeface="+mn-ea"/>
              </a:rPr>
              <a:t>国家的第一个基础是家庭，那么它的第二个基础是等级。等级之所以重要，就因为私人虽然是利己的，但是他们必要把注意力转向别人</a:t>
            </a:r>
            <a:r>
              <a:rPr lang="en-US" altLang="zh-CN" sz="2000" kern="0" noProof="0" dirty="0">
                <a:ln>
                  <a:noFill/>
                </a:ln>
                <a:effectLst>
                  <a:outerShdw blurRad="38100" dist="38100" dir="2700000" algn="tl">
                    <a:srgbClr val="000000"/>
                  </a:outerShdw>
                </a:effectLst>
                <a:uLnTx/>
                <a:uFillTx/>
                <a:sym typeface="+mn-ea"/>
              </a:rPr>
              <a:t>。”（201）</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en-US" altLang="zh-CN" sz="2000" kern="0" noProof="0" dirty="0" err="1">
                <a:ln>
                  <a:noFill/>
                </a:ln>
                <a:effectLst>
                  <a:outerShdw blurRad="38100" dist="38100" dir="2700000" algn="tl">
                    <a:srgbClr val="000000"/>
                  </a:outerShdw>
                </a:effectLst>
                <a:uLnTx/>
                <a:uFillTx/>
                <a:sym typeface="+mn-ea"/>
              </a:rPr>
              <a:t>国家不是由孤立的个人组成的，而是由等级</a:t>
            </a:r>
            <a:r>
              <a:rPr lang="zh-CN" altLang="en-US" sz="2000" kern="0" noProof="0" dirty="0">
                <a:ln>
                  <a:noFill/>
                </a:ln>
                <a:effectLst>
                  <a:outerShdw blurRad="38100" dist="38100" dir="2700000" algn="tl">
                    <a:srgbClr val="000000"/>
                  </a:outerShdw>
                </a:effectLst>
                <a:uLnTx/>
                <a:uFillTx/>
                <a:sym typeface="+mn-ea"/>
              </a:rPr>
              <a:t>组成的，等级的存在在一定程度上消解了市民社会中人的原子化造成的孤独和相互隔膜，弱化</a:t>
            </a:r>
            <a:r>
              <a:rPr lang="zh-CN" altLang="en-US" sz="2000" kern="0" dirty="0">
                <a:effectLst>
                  <a:outerShdw blurRad="38100" dist="38100" dir="2700000" algn="tl">
                    <a:srgbClr val="000000"/>
                  </a:outerShdw>
                </a:effectLst>
                <a:sym typeface="+mn-ea"/>
              </a:rPr>
              <a:t>个人自私自利的消极后果</a:t>
            </a:r>
            <a:r>
              <a:rPr lang="zh-CN" altLang="en-US" sz="2000" kern="0" noProof="0" dirty="0">
                <a:ln>
                  <a:noFill/>
                </a:ln>
                <a:effectLst>
                  <a:outerShdw blurRad="38100" dist="38100" dir="2700000" algn="tl">
                    <a:srgbClr val="000000"/>
                  </a:outerShdw>
                </a:effectLst>
                <a:uLnTx/>
                <a:uFillTx/>
                <a:sym typeface="+mn-ea"/>
              </a:rPr>
              <a:t>，从而为国家对市民社会的超越提供了条件。</a:t>
            </a:r>
            <a:endParaRPr lang="zh-CN" altLang="en-US"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三个社会等级</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530860" y="985520"/>
            <a:ext cx="10822305" cy="551942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a:ln>
                  <a:noFill/>
                </a:ln>
                <a:effectLst>
                  <a:outerShdw blurRad="38100" dist="38100" dir="2700000" algn="tl">
                    <a:srgbClr val="000000"/>
                  </a:outerShdw>
                </a:effectLst>
                <a:uLnTx/>
                <a:uFillTx/>
                <a:sym typeface="+mn-ea"/>
              </a:rPr>
              <a:t>农业等级，实体性的或直接的等级，依靠于土地，以农业生产为职业，居住在农村。精神特征：宗教上虔诚，依赖家庭，不过分追求财富，依靠情绪和感觉，平和但不具有活力。乡村是以自然为基础的伦理所在地。（</a:t>
            </a:r>
            <a:r>
              <a:rPr lang="en-US" altLang="zh-CN" sz="2800" kern="0" noProof="0" dirty="0">
                <a:ln>
                  <a:noFill/>
                </a:ln>
                <a:effectLst>
                  <a:outerShdw blurRad="38100" dist="38100" dir="2700000" algn="tl">
                    <a:srgbClr val="000000"/>
                  </a:outerShdw>
                </a:effectLst>
                <a:uLnTx/>
                <a:uFillTx/>
                <a:sym typeface="+mn-ea"/>
              </a:rPr>
              <a:t>203</a:t>
            </a:r>
            <a:r>
              <a:rPr lang="zh-CN" altLang="en-US" sz="2800" kern="0" noProof="0" dirty="0">
                <a:ln>
                  <a:noFill/>
                </a:ln>
                <a:effectLst>
                  <a:outerShdw blurRad="38100" dist="38100" dir="2700000" algn="tl">
                    <a:srgbClr val="000000"/>
                  </a:outerShdw>
                </a:effectLst>
                <a:uLnTx/>
                <a:uFillTx/>
                <a:sym typeface="+mn-ea"/>
              </a:rPr>
              <a:t>节）</a:t>
            </a:r>
            <a:endParaRPr kumimoji="0" lang="en-US" altLang="zh-CN"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a:ln>
                  <a:noFill/>
                </a:ln>
                <a:effectLst>
                  <a:outerShdw blurRad="38100" dist="38100" dir="2700000" algn="tl">
                    <a:srgbClr val="000000"/>
                  </a:outerShdw>
                </a:effectLst>
                <a:uLnTx/>
                <a:uFillTx/>
                <a:sym typeface="+mn-ea"/>
              </a:rPr>
              <a:t>工商等级，或者反思等级、理智的等级，它以加工制造业为生，以商业的交换某生。</a:t>
            </a:r>
            <a:r>
              <a:rPr lang="en-US" altLang="zh-CN" sz="2800" kern="0" noProof="0" dirty="0">
                <a:ln>
                  <a:noFill/>
                </a:ln>
                <a:effectLst>
                  <a:outerShdw blurRad="38100" dist="38100" dir="2700000" algn="tl">
                    <a:srgbClr val="000000"/>
                  </a:outerShdw>
                </a:effectLst>
                <a:uLnTx/>
                <a:uFillTx/>
                <a:sym typeface="+mn-ea"/>
              </a:rPr>
              <a:t>“</a:t>
            </a:r>
            <a:r>
              <a:rPr lang="en-US" altLang="zh-CN" sz="2800" kern="0" noProof="0" dirty="0" err="1">
                <a:ln>
                  <a:noFill/>
                </a:ln>
                <a:effectLst>
                  <a:outerShdw blurRad="38100" dist="38100" dir="2700000" algn="tl">
                    <a:srgbClr val="000000"/>
                  </a:outerShdw>
                </a:effectLst>
                <a:uLnTx/>
                <a:uFillTx/>
                <a:sym typeface="+mn-ea"/>
              </a:rPr>
              <a:t>从反思和理智中，以及本质上从别人的需要和劳动的中介中，获得它的生活资料</a:t>
            </a:r>
            <a:r>
              <a:rPr lang="en-US" altLang="zh-CN" sz="2800" kern="0" noProof="0" dirty="0">
                <a:ln>
                  <a:noFill/>
                </a:ln>
                <a:effectLst>
                  <a:outerShdw blurRad="38100" dist="38100" dir="2700000" algn="tl">
                    <a:srgbClr val="000000"/>
                  </a:outerShdw>
                </a:effectLst>
                <a:uLnTx/>
                <a:uFillTx/>
                <a:sym typeface="+mn-ea"/>
              </a:rPr>
              <a:t>。”</a:t>
            </a:r>
            <a:r>
              <a:rPr lang="en-US" altLang="zh-CN" sz="2800" kern="0" noProof="0" dirty="0" err="1">
                <a:ln>
                  <a:noFill/>
                </a:ln>
                <a:effectLst>
                  <a:outerShdw blurRad="38100" dist="38100" dir="2700000" algn="tl">
                    <a:srgbClr val="000000"/>
                  </a:outerShdw>
                </a:effectLst>
                <a:uLnTx/>
                <a:uFillTx/>
                <a:sym typeface="+mn-ea"/>
              </a:rPr>
              <a:t>包括手工业者等级、工业等级和商业</a:t>
            </a:r>
            <a:r>
              <a:rPr lang="zh-CN" altLang="en-US" sz="2800" kern="0" noProof="0" dirty="0">
                <a:ln>
                  <a:noFill/>
                </a:ln>
                <a:effectLst>
                  <a:outerShdw blurRad="38100" dist="38100" dir="2700000" algn="tl">
                    <a:srgbClr val="000000"/>
                  </a:outerShdw>
                </a:effectLst>
                <a:uLnTx/>
                <a:uFillTx/>
                <a:sym typeface="+mn-ea"/>
              </a:rPr>
              <a:t>等级。（</a:t>
            </a:r>
            <a:r>
              <a:rPr lang="en-US" altLang="zh-CN" sz="2800" kern="0" noProof="0" dirty="0">
                <a:ln>
                  <a:noFill/>
                </a:ln>
                <a:effectLst>
                  <a:outerShdw blurRad="38100" dist="38100" dir="2700000" algn="tl">
                    <a:srgbClr val="000000"/>
                  </a:outerShdw>
                </a:effectLst>
                <a:uLnTx/>
                <a:uFillTx/>
                <a:sym typeface="+mn-ea"/>
              </a:rPr>
              <a:t>204</a:t>
            </a:r>
            <a:r>
              <a:rPr lang="zh-CN" altLang="en-US" sz="2800" kern="0" noProof="0" dirty="0">
                <a:ln>
                  <a:noFill/>
                </a:ln>
                <a:effectLst>
                  <a:outerShdw blurRad="38100" dist="38100" dir="2700000" algn="tl">
                    <a:srgbClr val="000000"/>
                  </a:outerShdw>
                </a:effectLst>
                <a:uLnTx/>
                <a:uFillTx/>
                <a:ea typeface="宋体" panose="02010600030101010101" pitchFamily="2" charset="-122"/>
                <a:sym typeface="+mn-ea"/>
              </a:rPr>
              <a:t>节</a:t>
            </a:r>
            <a:r>
              <a:rPr lang="en-US" altLang="zh-CN" sz="2800" kern="0" noProof="0" dirty="0">
                <a:ln>
                  <a:noFill/>
                </a:ln>
                <a:effectLst>
                  <a:outerShdw blurRad="38100" dist="38100" dir="2700000" algn="tl">
                    <a:srgbClr val="000000"/>
                  </a:outerShdw>
                </a:effectLst>
                <a:uLnTx/>
                <a:uFillTx/>
                <a:sym typeface="+mn-ea"/>
              </a:rPr>
              <a:t>）</a:t>
            </a:r>
            <a:r>
              <a:rPr lang="en-US" altLang="zh-CN" sz="2800" kern="0" noProof="0" dirty="0" err="1">
                <a:ln>
                  <a:noFill/>
                </a:ln>
                <a:effectLst>
                  <a:outerShdw blurRad="38100" dist="38100" dir="2700000" algn="tl">
                    <a:srgbClr val="000000"/>
                  </a:outerShdw>
                </a:effectLst>
                <a:uLnTx/>
                <a:uFillTx/>
                <a:sym typeface="+mn-ea"/>
              </a:rPr>
              <a:t>精神特征</a:t>
            </a:r>
            <a:r>
              <a:rPr lang="en-US" altLang="zh-CN" sz="2800" kern="0" noProof="0" dirty="0">
                <a:ln>
                  <a:noFill/>
                </a:ln>
                <a:effectLst>
                  <a:outerShdw blurRad="38100" dist="38100" dir="2700000" algn="tl">
                    <a:srgbClr val="000000"/>
                  </a:outerShdw>
                </a:effectLst>
                <a:uLnTx/>
                <a:uFillTx/>
                <a:sym typeface="+mn-ea"/>
              </a:rPr>
              <a:t>：</a:t>
            </a:r>
            <a:r>
              <a:rPr lang="zh-CN" altLang="en-US" sz="2800" kern="0" noProof="0" dirty="0">
                <a:ln>
                  <a:noFill/>
                </a:ln>
                <a:effectLst>
                  <a:outerShdw blurRad="38100" dist="38100" dir="2700000" algn="tl">
                    <a:srgbClr val="000000"/>
                  </a:outerShdw>
                </a:effectLst>
                <a:uLnTx/>
                <a:uFillTx/>
                <a:sym typeface="+mn-ea"/>
              </a:rPr>
              <a:t>自我意识强，活跃，相信法治，倾向于自由，依赖于城市。城市是市民工商业的所在地。</a:t>
            </a:r>
            <a:endParaRPr kumimoji="0" lang="en-US" altLang="zh-CN"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a:ln>
                  <a:noFill/>
                </a:ln>
                <a:effectLst>
                  <a:outerShdw blurRad="38100" dist="38100" dir="2700000" algn="tl">
                    <a:srgbClr val="000000"/>
                  </a:outerShdw>
                </a:effectLst>
                <a:uLnTx/>
                <a:uFillTx/>
                <a:sym typeface="+mn-ea"/>
              </a:rPr>
              <a:t>普遍等级指知识分子和国家官员。以社会普遍利益为职守，依赖于国家获得生活来源，服务于国家。（</a:t>
            </a:r>
            <a:r>
              <a:rPr lang="en-US" altLang="zh-CN" sz="2800" kern="0" noProof="0" dirty="0">
                <a:ln>
                  <a:noFill/>
                </a:ln>
                <a:effectLst>
                  <a:outerShdw blurRad="38100" dist="38100" dir="2700000" algn="tl">
                    <a:srgbClr val="000000"/>
                  </a:outerShdw>
                </a:effectLst>
                <a:uLnTx/>
                <a:uFillTx/>
                <a:sym typeface="+mn-ea"/>
              </a:rPr>
              <a:t>205</a:t>
            </a:r>
            <a:r>
              <a:rPr lang="zh-CN" altLang="en-US" sz="2800" kern="0" noProof="0" dirty="0">
                <a:ln>
                  <a:noFill/>
                </a:ln>
                <a:effectLst>
                  <a:outerShdw blurRad="38100" dist="38100" dir="2700000" algn="tl">
                    <a:srgbClr val="000000"/>
                  </a:outerShdw>
                </a:effectLst>
                <a:uLnTx/>
                <a:uFillTx/>
                <a:ea typeface="宋体" panose="02010600030101010101" pitchFamily="2" charset="-122"/>
                <a:sym typeface="+mn-ea"/>
              </a:rPr>
              <a:t>节</a:t>
            </a:r>
            <a:r>
              <a:rPr lang="en-US" altLang="zh-CN" sz="2800" kern="0" noProof="0" dirty="0">
                <a:ln>
                  <a:noFill/>
                </a:ln>
                <a:effectLst>
                  <a:outerShdw blurRad="38100" dist="38100" dir="2700000" algn="tl">
                    <a:srgbClr val="000000"/>
                  </a:outerShdw>
                </a:effectLst>
                <a:uLnTx/>
                <a:uFillTx/>
                <a:sym typeface="+mn-ea"/>
              </a:rPr>
              <a:t>）</a:t>
            </a:r>
            <a:endParaRPr kumimoji="0" lang="en-US" altLang="zh-CN"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lang="zh-CN" altLang="en-US" sz="28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等级的重要性</a:t>
            </a:r>
          </a:p>
        </p:txBody>
      </p:sp>
      <p:sp>
        <p:nvSpPr>
          <p:cNvPr id="3" name="文本框 2"/>
          <p:cNvSpPr txBox="1"/>
          <p:nvPr/>
        </p:nvSpPr>
        <p:spPr>
          <a:xfrm>
            <a:off x="556260" y="986790"/>
            <a:ext cx="10797540" cy="5201424"/>
          </a:xfrm>
          <a:prstGeom prst="rect">
            <a:avLst/>
          </a:prstGeom>
          <a:noFill/>
        </p:spPr>
        <p:txBody>
          <a:bodyPr wrap="square" rtlCol="0">
            <a:spAutoFit/>
          </a:bodyPr>
          <a:lstStyle/>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dirty="0">
                <a:ln>
                  <a:noFill/>
                </a:ln>
                <a:effectLst>
                  <a:outerShdw blurRad="38100" dist="38100" dir="2700000" algn="tl">
                    <a:srgbClr val="000000"/>
                  </a:outerShdw>
                </a:effectLst>
                <a:uLnTx/>
                <a:uFillTx/>
                <a:sym typeface="+mn-ea"/>
              </a:rPr>
              <a:t>在黑格尔看来，等级的区分对市民社会来说具有必然性，现代社会区分于传统社会在于通过社会分工，把人区分为不同的群体，不同的人承担不同的社会责任，从而形成一个有机的社会。正如涂尔干所指出，传统社会是环节社会，现代社会是有机社会。前者由相同性质的单元无机地叠加在一起，后者是由不同功能的单元有机地结合在一起。</a:t>
            </a:r>
            <a:endParaRPr lang="en-US" altLang="zh-CN" sz="2000" kern="0" noProof="0" dirty="0">
              <a:ln>
                <a:noFill/>
              </a:ln>
              <a:effectLst>
                <a:outerShdw blurRad="38100" dist="38100" dir="2700000" algn="tl">
                  <a:srgbClr val="000000"/>
                </a:outerShdw>
              </a:effectLst>
              <a:uLnTx/>
              <a:uFillTx/>
              <a:sym typeface="+mn-ea"/>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dirty="0">
                <a:effectLst>
                  <a:outerShdw blurRad="38100" dist="38100" dir="2700000" algn="tl">
                    <a:srgbClr val="000000"/>
                  </a:outerShdw>
                </a:effectLst>
                <a:sym typeface="+mn-ea"/>
              </a:rPr>
              <a:t>市民等级的区分不同于传统社会的等级区分，它是主观性原则为基础的。等级的区分就社会来说是必然的，但</a:t>
            </a:r>
            <a:r>
              <a:rPr lang="zh-CN" altLang="en-US" sz="2000" kern="0" noProof="0" dirty="0">
                <a:ln>
                  <a:noFill/>
                </a:ln>
                <a:effectLst>
                  <a:outerShdw blurRad="38100" dist="38100" dir="2700000" algn="tl">
                    <a:srgbClr val="000000"/>
                  </a:outerShdw>
                </a:effectLst>
                <a:uLnTx/>
                <a:uFillTx/>
                <a:sym typeface="+mn-ea"/>
              </a:rPr>
              <a:t>个人属于哪个等级却</a:t>
            </a:r>
            <a:r>
              <a:rPr lang="zh-CN" altLang="en-US" sz="2000" kern="0" dirty="0">
                <a:effectLst>
                  <a:outerShdw blurRad="38100" dist="38100" dir="2700000" algn="tl">
                    <a:srgbClr val="000000"/>
                  </a:outerShdw>
                </a:effectLst>
                <a:sym typeface="+mn-ea"/>
              </a:rPr>
              <a:t>是</a:t>
            </a:r>
            <a:r>
              <a:rPr lang="zh-CN" altLang="en-US" sz="2000" kern="0" noProof="0" dirty="0">
                <a:ln>
                  <a:noFill/>
                </a:ln>
                <a:effectLst>
                  <a:outerShdw blurRad="38100" dist="38100" dir="2700000" algn="tl">
                    <a:srgbClr val="000000"/>
                  </a:outerShdw>
                </a:effectLst>
                <a:uLnTx/>
                <a:uFillTx/>
                <a:sym typeface="+mn-ea"/>
              </a:rPr>
              <a:t>偶然的。它虽然受到天赋才能、出生和环境的影响，但最终的最基本的决定因素还是主观的意见和特殊的任性。这也是市民社会的等级与传统社会的等级区别所在。</a:t>
            </a:r>
            <a:endParaRPr lang="en-US" altLang="zh-CN" sz="2000" kern="0" noProof="0" dirty="0">
              <a:ln>
                <a:noFill/>
              </a:ln>
              <a:effectLst>
                <a:outerShdw blurRad="38100" dist="38100" dir="2700000" algn="tl">
                  <a:srgbClr val="000000"/>
                </a:outerShdw>
              </a:effectLst>
              <a:uLnTx/>
              <a:uFillTx/>
              <a:sym typeface="+mn-ea"/>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dirty="0">
                <a:ln>
                  <a:noFill/>
                </a:ln>
                <a:effectLst>
                  <a:outerShdw blurRad="38100" dist="38100" dir="2700000" algn="tl">
                    <a:srgbClr val="000000"/>
                  </a:outerShdw>
                </a:effectLst>
                <a:uLnTx/>
                <a:uFillTx/>
                <a:sym typeface="+mn-ea"/>
              </a:rPr>
              <a:t>在现代社会中，一个人属于哪一个等级既不是由他的出生自动的客观的发生的，等级区分的必然性虽然使得市民社会</a:t>
            </a:r>
            <a:r>
              <a:rPr lang="zh-CN" altLang="en-US" sz="2000" kern="0" dirty="0">
                <a:effectLst>
                  <a:outerShdw blurRad="38100" dist="38100" dir="2700000" algn="tl">
                    <a:srgbClr val="000000"/>
                  </a:outerShdw>
                </a:effectLst>
                <a:sym typeface="+mn-ea"/>
              </a:rPr>
              <a:t>成为</a:t>
            </a:r>
            <a:r>
              <a:rPr lang="zh-CN" altLang="en-US" sz="2000" kern="0" noProof="0" dirty="0">
                <a:ln>
                  <a:noFill/>
                </a:ln>
                <a:effectLst>
                  <a:outerShdw blurRad="38100" dist="38100" dir="2700000" algn="tl">
                    <a:srgbClr val="000000"/>
                  </a:outerShdw>
                </a:effectLst>
                <a:uLnTx/>
                <a:uFillTx/>
                <a:sym typeface="+mn-ea"/>
              </a:rPr>
              <a:t>一个客观的</a:t>
            </a:r>
            <a:r>
              <a:rPr lang="zh-CN" altLang="en-US" sz="2000" kern="0" dirty="0">
                <a:effectLst>
                  <a:outerShdw blurRad="38100" dist="38100" dir="2700000" algn="tl">
                    <a:srgbClr val="000000"/>
                  </a:outerShdw>
                </a:effectLst>
                <a:sym typeface="+mn-ea"/>
              </a:rPr>
              <a:t>整体</a:t>
            </a:r>
            <a:r>
              <a:rPr lang="zh-CN" altLang="en-US" sz="2000" kern="0" noProof="0" dirty="0">
                <a:ln>
                  <a:noFill/>
                </a:ln>
                <a:effectLst>
                  <a:outerShdw blurRad="38100" dist="38100" dir="2700000" algn="tl">
                    <a:srgbClr val="000000"/>
                  </a:outerShdw>
                </a:effectLst>
                <a:uLnTx/>
                <a:uFillTx/>
                <a:sym typeface="+mn-ea"/>
              </a:rPr>
              <a:t>，承认个人的主观特殊性权利又属市民社会变得生机勃勃。在市民社会中，由客观</a:t>
            </a:r>
            <a:r>
              <a:rPr lang="en-US" altLang="zh-CN" sz="2000" kern="0" noProof="0" dirty="0" err="1">
                <a:ln>
                  <a:noFill/>
                </a:ln>
                <a:effectLst>
                  <a:outerShdw blurRad="38100" dist="38100" dir="2700000" algn="tl">
                    <a:srgbClr val="000000"/>
                  </a:outerShdw>
                </a:effectLst>
                <a:uLnTx/>
                <a:uFillTx/>
                <a:sym typeface="+mn-ea"/>
              </a:rPr>
              <a:t>必然性而发生的</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一切，归根到底是</a:t>
            </a:r>
            <a:r>
              <a:rPr lang="en-US" altLang="zh-CN" sz="2000" kern="0" noProof="0" dirty="0" err="1">
                <a:ln>
                  <a:noFill/>
                </a:ln>
                <a:effectLst>
                  <a:outerShdw blurRad="38100" dist="38100" dir="2700000" algn="tl">
                    <a:srgbClr val="000000"/>
                  </a:outerShdw>
                </a:effectLst>
                <a:uLnTx/>
                <a:uFillTx/>
                <a:sym typeface="+mn-ea"/>
              </a:rPr>
              <a:t>以任性为中介</a:t>
            </a:r>
            <a:r>
              <a:rPr lang="en-US" altLang="zh-CN" sz="2000" kern="0" noProof="0" dirty="0">
                <a:ln>
                  <a:noFill/>
                </a:ln>
                <a:effectLst>
                  <a:outerShdw blurRad="38100" dist="38100" dir="2700000" algn="tl">
                    <a:srgbClr val="000000"/>
                  </a:outerShdw>
                </a:effectLst>
                <a:uLnTx/>
                <a:uFillTx/>
                <a:sym typeface="+mn-ea"/>
              </a:rPr>
              <a:t>，</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这样，就使得每个人的生活对他来说是他</a:t>
            </a:r>
            <a:r>
              <a:rPr lang="en-US" altLang="zh-CN" sz="2000" kern="0" noProof="0" dirty="0" err="1">
                <a:ln>
                  <a:noFill/>
                </a:ln>
                <a:effectLst>
                  <a:outerShdw blurRad="38100" dist="38100" dir="2700000" algn="tl">
                    <a:srgbClr val="000000"/>
                  </a:outerShdw>
                </a:effectLst>
                <a:uLnTx/>
                <a:uFillTx/>
                <a:sym typeface="+mn-ea"/>
              </a:rPr>
              <a:t>自己意志</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的</a:t>
            </a:r>
            <a:r>
              <a:rPr lang="en-US" altLang="zh-CN" sz="2000" kern="0" noProof="0" dirty="0" err="1">
                <a:ln>
                  <a:noFill/>
                </a:ln>
                <a:effectLst>
                  <a:outerShdw blurRad="38100" dist="38100" dir="2700000" algn="tl">
                    <a:srgbClr val="000000"/>
                  </a:outerShdw>
                </a:effectLst>
                <a:uLnTx/>
                <a:uFillTx/>
                <a:sym typeface="+mn-ea"/>
              </a:rPr>
              <a:t>作品</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，而不是外加强加的宿命。</a:t>
            </a:r>
            <a:endParaRPr lang="en-US" altLang="zh-CN" sz="2000" kern="0" noProof="0" dirty="0">
              <a:ln>
                <a:noFill/>
              </a:ln>
              <a:effectLst>
                <a:outerShdw blurRad="38100" dist="38100" dir="2700000" algn="tl">
                  <a:srgbClr val="000000"/>
                </a:outerShdw>
              </a:effectLst>
              <a:uLnTx/>
              <a:uFillTx/>
              <a:sym typeface="+mn-ea"/>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dirty="0">
                <a:ln>
                  <a:noFill/>
                </a:ln>
                <a:effectLst>
                  <a:outerShdw blurRad="38100" dist="38100" dir="2700000" algn="tl">
                    <a:srgbClr val="000000"/>
                  </a:outerShdw>
                </a:effectLst>
                <a:uLnTx/>
                <a:uFillTx/>
                <a:sym typeface="+mn-ea"/>
              </a:rPr>
              <a:t>对黑格尔来说，在市民社会中，完全平等和同样的生活既无法实现，也是不可欲的。一个正常的社会不是去消灭社会差别，而是使社会差别获得伦理意义。</a:t>
            </a:r>
            <a:r>
              <a:rPr lang="en-US" altLang="zh-CN" sz="2000" kern="0" noProof="0" dirty="0">
                <a:ln>
                  <a:noFill/>
                </a:ln>
                <a:effectLst>
                  <a:outerShdw blurRad="38100" dist="38100" dir="2700000" algn="tl">
                    <a:srgbClr val="000000"/>
                  </a:outerShdw>
                </a:effectLst>
                <a:uLnTx/>
                <a:uFillTx/>
                <a:sym typeface="+mn-ea"/>
              </a:rPr>
              <a:t>在等级制中，伦理性的情绪是正直和等级荣誉。人必须成为某种人，应该隶属于某一特殊的等级，“不属于任何等级的人是一个单纯的私人，他不处于现实的普遍性中。”（207</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节</a:t>
            </a:r>
            <a:r>
              <a:rPr lang="en-US" altLang="zh-CN" sz="2000" kern="0" noProof="0" dirty="0">
                <a:ln>
                  <a:noFill/>
                </a:ln>
                <a:effectLst>
                  <a:outerShdw blurRad="38100" dist="38100" dir="2700000" algn="tl">
                    <a:srgbClr val="000000"/>
                  </a:outerShdw>
                </a:effectLst>
                <a:uLnTx/>
                <a:uFillTx/>
                <a:sym typeface="+mn-ea"/>
              </a:rPr>
              <a:t>）</a:t>
            </a:r>
            <a:endParaRPr lang="zh-CN" altLang="en-US"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从家庭到市民社会</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2" name="文本框 1"/>
          <p:cNvSpPr txBox="1"/>
          <p:nvPr/>
        </p:nvSpPr>
        <p:spPr>
          <a:xfrm>
            <a:off x="508000" y="986155"/>
            <a:ext cx="11176635" cy="5448030"/>
          </a:xfrm>
          <a:prstGeom prst="rect">
            <a:avLst/>
          </a:prstGeom>
          <a:noFill/>
        </p:spPr>
        <p:txBody>
          <a:bodyPr wrap="square" rtlCol="0">
            <a:spAutoFit/>
          </a:bodyPr>
          <a:lstStyle/>
          <a:p>
            <a:pPr marR="0" lvl="0" indent="0" algn="l" defTabSz="914400" rtl="0" eaLnBrk="0" fontAlgn="base" hangingPunct="0">
              <a:lnSpc>
                <a:spcPct val="125000"/>
              </a:lnSpc>
              <a:spcBef>
                <a:spcPts val="0"/>
              </a:spcBef>
              <a:spcAft>
                <a:spcPct val="0"/>
              </a:spcAft>
              <a:buClr>
                <a:schemeClr val="hlink"/>
              </a:buClr>
              <a:buSzPct val="70000"/>
              <a:buFont typeface="Wingdings" panose="05000000000000000000" pitchFamily="2" charset="2"/>
              <a:buNone/>
              <a:defRPr/>
            </a:pPr>
            <a:r>
              <a:rPr lang="zh-CN" altLang="en-US" sz="2000" kern="0" noProof="0" dirty="0">
                <a:ln>
                  <a:noFill/>
                </a:ln>
                <a:effectLst>
                  <a:outerShdw blurRad="38100" dist="38100" dir="2700000" algn="tl">
                    <a:srgbClr val="000000"/>
                  </a:outerShdw>
                </a:effectLst>
                <a:uLnTx/>
                <a:uFillTx/>
                <a:sym typeface="+mn-ea"/>
              </a:rPr>
              <a:t>“家庭自然而然地和本质地通过人格的原则而分为多数家庭，这些家庭一般都以独立的具体的人自居，因而相互外在地对待。”（181节）结合在家庭中的统一性中的各个环节分离为独立的实体性，就过渡到市民社会。市民社会是伦理的差别的阶段，它以满足为人的特殊性为目的，虽然在市民社会中仍然存在着普遍性，但这种普遍性表现为人们反思地对待他人，“这种反思关系首先表现为伦理的丧失。”（181节）</a:t>
            </a:r>
            <a:endParaRPr lang="en-US" altLang="zh-CN" sz="2000" kern="0" noProof="0" dirty="0">
              <a:ln>
                <a:noFill/>
              </a:ln>
              <a:effectLst>
                <a:outerShdw blurRad="38100" dist="38100" dir="2700000" algn="tl">
                  <a:srgbClr val="000000"/>
                </a:outerShdw>
              </a:effectLst>
              <a:uLnTx/>
              <a:uFillTx/>
              <a:sym typeface="+mn-ea"/>
            </a:endParaRPr>
          </a:p>
          <a:p>
            <a:pPr marR="0" lvl="0" indent="0" algn="l" defTabSz="914400" rtl="0" eaLnBrk="0" fontAlgn="base" hangingPunct="0">
              <a:lnSpc>
                <a:spcPct val="125000"/>
              </a:lnSpc>
              <a:spcBef>
                <a:spcPts val="0"/>
              </a:spcBef>
              <a:spcAft>
                <a:spcPct val="0"/>
              </a:spcAft>
              <a:buClr>
                <a:schemeClr val="hlink"/>
              </a:buClr>
              <a:buSzPct val="70000"/>
              <a:buFont typeface="Wingdings" panose="05000000000000000000" pitchFamily="2" charset="2"/>
              <a:buNone/>
              <a:defRPr/>
            </a:pPr>
            <a:r>
              <a:rPr lang="zh-CN" altLang="en-US" sz="2000" kern="0" noProof="0" dirty="0">
                <a:ln>
                  <a:noFill/>
                </a:ln>
                <a:effectLst>
                  <a:outerShdw blurRad="38100" dist="38100" dir="2700000" algn="tl">
                    <a:srgbClr val="000000"/>
                  </a:outerShdw>
                </a:effectLst>
                <a:uLnTx/>
                <a:uFillTx/>
                <a:sym typeface="+mn-ea"/>
              </a:rPr>
              <a:t>市民社会对现代社会秩序来说是不可缺少的环节。</a:t>
            </a:r>
            <a:r>
              <a:rPr lang="en-US" altLang="zh-CN" sz="2000" kern="0" noProof="0" dirty="0">
                <a:ln>
                  <a:noFill/>
                </a:ln>
                <a:effectLst>
                  <a:outerShdw blurRad="38100" dist="38100" dir="2700000" algn="tl">
                    <a:srgbClr val="000000"/>
                  </a:outerShdw>
                </a:effectLst>
                <a:uLnTx/>
                <a:uFillTx/>
                <a:ea typeface="宋体" panose="02010600030101010101" pitchFamily="2" charset="-122"/>
                <a:sym typeface="+mn-ea"/>
              </a:rPr>
              <a:t>“</a:t>
            </a:r>
            <a:r>
              <a:rPr lang="en-US" altLang="zh-CN" sz="2000" kern="0" noProof="0" dirty="0" err="1">
                <a:ln>
                  <a:noFill/>
                </a:ln>
                <a:effectLst>
                  <a:outerShdw blurRad="38100" dist="38100" dir="2700000" algn="tl">
                    <a:srgbClr val="000000"/>
                  </a:outerShdw>
                </a:effectLst>
                <a:uLnTx/>
                <a:uFillTx/>
                <a:ea typeface="宋体" panose="02010600030101010101" pitchFamily="2" charset="-122"/>
                <a:sym typeface="+mn-ea"/>
              </a:rPr>
              <a:t>国家是具体自由的实现，但具体自由在于个人的单个性及其特殊利益不但获得</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它</a:t>
            </a:r>
            <a:r>
              <a:rPr lang="en-US" altLang="zh-CN" sz="2000" kern="0" noProof="0" dirty="0" err="1">
                <a:ln>
                  <a:noFill/>
                </a:ln>
                <a:effectLst>
                  <a:outerShdw blurRad="38100" dist="38100" dir="2700000" algn="tl">
                    <a:srgbClr val="000000"/>
                  </a:outerShdw>
                </a:effectLst>
                <a:uLnTx/>
                <a:uFillTx/>
                <a:ea typeface="宋体" panose="02010600030101010101" pitchFamily="2" charset="-122"/>
                <a:sym typeface="+mn-ea"/>
              </a:rPr>
              <a:t>们的完全发展</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a:t>
            </a:r>
            <a:r>
              <a:rPr lang="en-US" altLang="zh-CN" sz="2000" kern="0" noProof="0" dirty="0" err="1">
                <a:ln>
                  <a:noFill/>
                </a:ln>
                <a:effectLst>
                  <a:outerShdw blurRad="38100" dist="38100" dir="2700000" algn="tl">
                    <a:srgbClr val="000000"/>
                  </a:outerShdw>
                </a:effectLst>
                <a:uLnTx/>
                <a:uFillTx/>
                <a:ea typeface="宋体" panose="02010600030101010101" pitchFamily="2" charset="-122"/>
                <a:sym typeface="+mn-ea"/>
              </a:rPr>
              <a:t>以及</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它</a:t>
            </a:r>
            <a:r>
              <a:rPr lang="en-US" altLang="zh-CN" sz="2000" kern="0" noProof="0" dirty="0" err="1">
                <a:ln>
                  <a:noFill/>
                </a:ln>
                <a:effectLst>
                  <a:outerShdw blurRad="38100" dist="38100" dir="2700000" algn="tl">
                    <a:srgbClr val="000000"/>
                  </a:outerShdw>
                </a:effectLst>
                <a:uLnTx/>
                <a:uFillTx/>
                <a:ea typeface="宋体" panose="02010600030101010101" pitchFamily="2" charset="-122"/>
                <a:sym typeface="+mn-ea"/>
              </a:rPr>
              <a:t>们的权利获得明白承认</a:t>
            </a:r>
            <a:r>
              <a:rPr lang="en-US" altLang="zh-CN" sz="2000" kern="0" noProof="0" dirty="0">
                <a:ln>
                  <a:noFill/>
                </a:ln>
                <a:effectLst>
                  <a:outerShdw blurRad="38100" dist="38100" dir="2700000" algn="tl">
                    <a:srgbClr val="000000"/>
                  </a:outerShdw>
                </a:effectLst>
                <a:uLnTx/>
                <a:uFillTx/>
                <a:ea typeface="宋体" panose="02010600030101010101" pitchFamily="2" charset="-122"/>
                <a:sym typeface="+mn-ea"/>
              </a:rPr>
              <a:t>，</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而且</a:t>
            </a:r>
            <a:r>
              <a:rPr lang="en-US" altLang="zh-CN" sz="2000" kern="0" noProof="0" dirty="0" err="1">
                <a:ln>
                  <a:noFill/>
                </a:ln>
                <a:effectLst>
                  <a:outerShdw blurRad="38100" dist="38100" dir="2700000" algn="tl">
                    <a:srgbClr val="000000"/>
                  </a:outerShdw>
                </a:effectLst>
                <a:uLnTx/>
                <a:uFillTx/>
                <a:ea typeface="宋体" panose="02010600030101010101" pitchFamily="2" charset="-122"/>
                <a:sym typeface="+mn-ea"/>
              </a:rPr>
              <a:t>一方面通过自身过渡到普遍物的利益，他方面他们认识和</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希</a:t>
            </a:r>
            <a:r>
              <a:rPr lang="en-US" altLang="zh-CN" sz="2000" kern="0" noProof="0" dirty="0" err="1">
                <a:ln>
                  <a:noFill/>
                </a:ln>
                <a:effectLst>
                  <a:outerShdw blurRad="38100" dist="38100" dir="2700000" algn="tl">
                    <a:srgbClr val="000000"/>
                  </a:outerShdw>
                </a:effectLst>
                <a:uLnTx/>
                <a:uFillTx/>
                <a:ea typeface="宋体" panose="02010600030101010101" pitchFamily="2" charset="-122"/>
                <a:sym typeface="+mn-ea"/>
              </a:rPr>
              <a:t>求普遍物，甚至承认普遍</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物</a:t>
            </a:r>
            <a:r>
              <a:rPr lang="en-US" altLang="zh-CN" sz="2000" kern="0" noProof="0" dirty="0" err="1">
                <a:ln>
                  <a:noFill/>
                </a:ln>
                <a:effectLst>
                  <a:outerShdw blurRad="38100" dist="38100" dir="2700000" algn="tl">
                    <a:srgbClr val="000000"/>
                  </a:outerShdw>
                </a:effectLst>
                <a:uLnTx/>
                <a:uFillTx/>
                <a:ea typeface="宋体" panose="02010600030101010101" pitchFamily="2" charset="-122"/>
                <a:sym typeface="+mn-ea"/>
              </a:rPr>
              <a:t>作为</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它</a:t>
            </a:r>
            <a:r>
              <a:rPr lang="en-US" altLang="zh-CN" sz="2000" kern="0" noProof="0" dirty="0" err="1">
                <a:ln>
                  <a:noFill/>
                </a:ln>
                <a:effectLst>
                  <a:outerShdw blurRad="38100" dist="38100" dir="2700000" algn="tl">
                    <a:srgbClr val="000000"/>
                  </a:outerShdw>
                </a:effectLst>
                <a:uLnTx/>
                <a:uFillTx/>
                <a:ea typeface="宋体" panose="02010600030101010101" pitchFamily="2" charset="-122"/>
                <a:sym typeface="+mn-ea"/>
              </a:rPr>
              <a:t>们自己的实体性的精神，并把普遍物作为他们最终的目的而进行活动</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a:t>
            </a:r>
            <a:endParaRPr lang="en-US" altLang="zh-CN" sz="2000" kern="0" noProof="0" dirty="0">
              <a:ln>
                <a:noFill/>
              </a:ln>
              <a:effectLst>
                <a:outerShdw blurRad="38100" dist="38100" dir="2700000" algn="tl">
                  <a:srgbClr val="000000"/>
                </a:outerShdw>
              </a:effectLst>
              <a:uLnTx/>
              <a:uFillTx/>
              <a:ea typeface="宋体" panose="02010600030101010101" pitchFamily="2" charset="-122"/>
              <a:sym typeface="+mn-ea"/>
            </a:endParaRPr>
          </a:p>
          <a:p>
            <a:pPr marR="0" lvl="0" indent="0" algn="l" defTabSz="914400" rtl="0" eaLnBrk="0" fontAlgn="base" hangingPunct="0">
              <a:lnSpc>
                <a:spcPct val="125000"/>
              </a:lnSpc>
              <a:spcBef>
                <a:spcPts val="0"/>
              </a:spcBef>
              <a:spcAft>
                <a:spcPct val="0"/>
              </a:spcAft>
              <a:buClr>
                <a:schemeClr val="hlink"/>
              </a:buClr>
              <a:buSzPct val="70000"/>
              <a:buFont typeface="Wingdings" panose="05000000000000000000" pitchFamily="2" charset="2"/>
              <a:buNone/>
              <a:defRPr/>
            </a:pPr>
            <a:r>
              <a:rPr lang="zh-CN" altLang="en-US" sz="2000" kern="0" dirty="0">
                <a:effectLst>
                  <a:outerShdw blurRad="38100" dist="38100" dir="2700000" algn="tl">
                    <a:srgbClr val="000000"/>
                  </a:outerShdw>
                </a:effectLst>
                <a:ea typeface="宋体" panose="02010600030101010101" pitchFamily="2" charset="-122"/>
                <a:sym typeface="+mn-ea"/>
              </a:rPr>
              <a:t>“</a:t>
            </a:r>
            <a:r>
              <a:rPr lang="en-US" altLang="zh-CN" sz="2000" kern="0" noProof="0" dirty="0" err="1">
                <a:ln>
                  <a:noFill/>
                </a:ln>
                <a:effectLst>
                  <a:outerShdw blurRad="38100" dist="38100" dir="2700000" algn="tl">
                    <a:srgbClr val="000000"/>
                  </a:outerShdw>
                </a:effectLst>
                <a:uLnTx/>
                <a:uFillTx/>
                <a:ea typeface="宋体" panose="02010600030101010101" pitchFamily="2" charset="-122"/>
                <a:sym typeface="+mn-ea"/>
              </a:rPr>
              <a:t>现代国家的原则具有这样一种惊人的力量和深度</a:t>
            </a:r>
            <a:r>
              <a:rPr lang="en-US" altLang="zh-CN" sz="2000" kern="0" noProof="0" dirty="0">
                <a:ln>
                  <a:noFill/>
                </a:ln>
                <a:effectLst>
                  <a:outerShdw blurRad="38100" dist="38100" dir="2700000" algn="tl">
                    <a:srgbClr val="000000"/>
                  </a:outerShdw>
                </a:effectLst>
                <a:uLnTx/>
                <a:uFillTx/>
                <a:ea typeface="宋体" panose="02010600030101010101" pitchFamily="2" charset="-122"/>
                <a:sym typeface="+mn-ea"/>
              </a:rPr>
              <a:t>，</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即它使</a:t>
            </a:r>
            <a:r>
              <a:rPr lang="en-US" altLang="zh-CN" sz="2000" kern="0" noProof="0" dirty="0" err="1">
                <a:ln>
                  <a:noFill/>
                </a:ln>
                <a:effectLst>
                  <a:outerShdw blurRad="38100" dist="38100" dir="2700000" algn="tl">
                    <a:srgbClr val="000000"/>
                  </a:outerShdw>
                </a:effectLst>
                <a:uLnTx/>
                <a:uFillTx/>
                <a:ea typeface="宋体" panose="02010600030101010101" pitchFamily="2" charset="-122"/>
                <a:sym typeface="+mn-ea"/>
              </a:rPr>
              <a:t>主观性的原则完美起来，成为独立的个人的特殊性的极端，而同时又使它恢复到实体性的统一，于是在主观性的原则本身保持着这个统一</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a:t>
            </a:r>
            <a:r>
              <a:rPr lang="en-US" altLang="zh-CN" sz="2000" kern="0" noProof="0" dirty="0">
                <a:ln>
                  <a:noFill/>
                </a:ln>
                <a:effectLst>
                  <a:outerShdw blurRad="38100" dist="38100" dir="2700000" algn="tl">
                    <a:srgbClr val="000000"/>
                  </a:outerShdw>
                </a:effectLst>
                <a:uLnTx/>
                <a:uFillTx/>
                <a:ea typeface="宋体" panose="02010600030101010101" pitchFamily="2" charset="-122"/>
                <a:sym typeface="+mn-ea"/>
              </a:rPr>
              <a:t>”</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（第</a:t>
            </a:r>
            <a:r>
              <a:rPr lang="en-US" altLang="zh-CN" sz="2000" kern="0" noProof="0" dirty="0">
                <a:ln>
                  <a:noFill/>
                </a:ln>
                <a:effectLst>
                  <a:outerShdw blurRad="38100" dist="38100" dir="2700000" algn="tl">
                    <a:srgbClr val="000000"/>
                  </a:outerShdw>
                </a:effectLst>
                <a:uLnTx/>
                <a:uFillTx/>
                <a:ea typeface="宋体" panose="02010600030101010101" pitchFamily="2" charset="-122"/>
                <a:sym typeface="+mn-ea"/>
              </a:rPr>
              <a:t>260</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节）可以说，如果没有市民社会，就无法从古代国家过渡到现代国家。</a:t>
            </a:r>
            <a:endParaRPr lang="en-US" altLang="zh-CN" sz="2000" kern="0" noProof="0" dirty="0">
              <a:ln>
                <a:noFill/>
              </a:ln>
              <a:effectLst>
                <a:outerShdw blurRad="38100" dist="38100" dir="2700000" algn="tl">
                  <a:srgbClr val="000000"/>
                </a:outerShdw>
              </a:effectLst>
              <a:uLnTx/>
              <a:uFillTx/>
              <a:ea typeface="宋体" panose="02010600030101010101" pitchFamily="2" charset="-122"/>
              <a:sym typeface="+mn-ea"/>
            </a:endParaRPr>
          </a:p>
          <a:p>
            <a:pPr marR="0" lvl="0" indent="0" algn="l" defTabSz="914400" rtl="0" eaLnBrk="0" fontAlgn="base" hangingPunct="0">
              <a:lnSpc>
                <a:spcPct val="125000"/>
              </a:lnSpc>
              <a:spcBef>
                <a:spcPts val="0"/>
              </a:spcBef>
              <a:spcAft>
                <a:spcPct val="0"/>
              </a:spcAft>
              <a:buClr>
                <a:schemeClr val="hlink"/>
              </a:buClr>
              <a:buSzPct val="70000"/>
              <a:buFont typeface="Wingdings" panose="05000000000000000000" pitchFamily="2" charset="2"/>
              <a:buNone/>
              <a:defRPr/>
            </a:pPr>
            <a:r>
              <a:rPr lang="zh-CN" altLang="en-US" sz="2000" kern="0" noProof="0" dirty="0">
                <a:ln>
                  <a:noFill/>
                </a:ln>
                <a:effectLst>
                  <a:outerShdw blurRad="38100" dist="38100" dir="2700000" algn="tl">
                    <a:srgbClr val="000000"/>
                  </a:outerShdw>
                </a:effectLst>
                <a:uLnTx/>
                <a:uFillTx/>
                <a:sym typeface="+mn-ea"/>
              </a:rPr>
              <a:t>从家庭的伦理统一体，经过市民社会的特殊性和差别的环节，再回到国家的新的统一性，构成一个完整的伦理系统。</a:t>
            </a:r>
            <a:endParaRPr lang="zh-CN" altLang="en-US" sz="2000" dirty="0"/>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lstStyle/>
          <a:p>
            <a:pPr algn="r"/>
            <a:r>
              <a:rPr lang="zh-CN" altLang="en-US" sz="4000" dirty="0"/>
              <a:t>司法</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2</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从需求体系到司法</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662305" y="1151255"/>
            <a:ext cx="10691495" cy="491680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a:ln>
                  <a:noFill/>
                </a:ln>
                <a:effectLst>
                  <a:outerShdw blurRad="38100" dist="38100" dir="2700000" algn="tl">
                    <a:srgbClr val="000000"/>
                  </a:outerShdw>
                </a:effectLst>
                <a:uLnTx/>
                <a:uFillTx/>
                <a:sym typeface="+mn-ea"/>
              </a:rPr>
              <a:t>市场经济不是自然经济，而是契约经济和法制经济。从表面上看，市场经济是由供求关系自发调节起作用的，因而无需国家和法律的调节，但实际上，市场经济是非自足的，市场本身不能创造它自身存在的条件，因而它必须依赖司法和财产制度为它提供保障（市场经济不是市场创造的，而是法律创造的）。</a:t>
            </a:r>
            <a:endParaRPr kumimoji="0" lang="en-US" altLang="zh-CN"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a:ln>
                  <a:noFill/>
                </a:ln>
                <a:effectLst>
                  <a:outerShdw blurRad="38100" dist="38100" dir="2700000" algn="tl">
                    <a:srgbClr val="000000"/>
                  </a:outerShdw>
                </a:effectLst>
                <a:uLnTx/>
                <a:uFillTx/>
                <a:sym typeface="+mn-ea"/>
              </a:rPr>
              <a:t>黑格尔指出，需要体系依赖于人的知识和意志的特殊性，是特殊性的解放，但是，特殊性要求之所以得到满足是因为存在着普遍的交换，因而市场经济</a:t>
            </a:r>
            <a:r>
              <a:rPr lang="zh-CN" altLang="en-US" sz="2800" b="1" kern="0" noProof="0" dirty="0">
                <a:ln>
                  <a:noFill/>
                </a:ln>
                <a:effectLst>
                  <a:outerShdw blurRad="38100" dist="38100" dir="2700000" algn="tl">
                    <a:srgbClr val="000000"/>
                  </a:outerShdw>
                </a:effectLst>
                <a:uLnTx/>
                <a:uFillTx/>
                <a:sym typeface="+mn-ea"/>
              </a:rPr>
              <a:t>自在地</a:t>
            </a:r>
            <a:r>
              <a:rPr lang="zh-CN" altLang="en-US" sz="2800" kern="0" noProof="0" dirty="0">
                <a:ln>
                  <a:noFill/>
                </a:ln>
                <a:effectLst>
                  <a:outerShdw blurRad="38100" dist="38100" dir="2700000" algn="tl">
                    <a:srgbClr val="000000"/>
                  </a:outerShdw>
                </a:effectLst>
                <a:uLnTx/>
                <a:uFillTx/>
                <a:sym typeface="+mn-ea"/>
              </a:rPr>
              <a:t>包含着普遍性。但是，这种普遍性是观念性的，除非存在着保护着产权的司法体系，自在的普遍性才以自为的形式得到实现。因为在司法中，</a:t>
            </a:r>
            <a:r>
              <a:rPr lang="en-US" altLang="zh-CN" sz="2800" kern="0" noProof="0" dirty="0">
                <a:ln>
                  <a:noFill/>
                </a:ln>
                <a:effectLst>
                  <a:outerShdw blurRad="38100" dist="38100" dir="2700000" algn="tl">
                    <a:srgbClr val="000000"/>
                  </a:outerShdw>
                </a:effectLst>
                <a:uLnTx/>
                <a:uFillTx/>
                <a:sym typeface="+mn-ea"/>
              </a:rPr>
              <a:t>“</a:t>
            </a:r>
            <a:r>
              <a:rPr lang="en-US" altLang="zh-CN" sz="2800" kern="0" noProof="0" dirty="0" err="1">
                <a:ln>
                  <a:noFill/>
                </a:ln>
                <a:effectLst>
                  <a:outerShdw blurRad="38100" dist="38100" dir="2700000" algn="tl">
                    <a:srgbClr val="000000"/>
                  </a:outerShdw>
                </a:effectLst>
                <a:uLnTx/>
                <a:uFillTx/>
                <a:sym typeface="+mn-ea"/>
              </a:rPr>
              <a:t>所有权不再是自在的，而已达到了它的有效的现实性</a:t>
            </a:r>
            <a:r>
              <a:rPr lang="en-US" altLang="zh-CN" sz="2800" kern="0" noProof="0" dirty="0">
                <a:ln>
                  <a:noFill/>
                </a:ln>
                <a:effectLst>
                  <a:outerShdw blurRad="38100" dist="38100" dir="2700000" algn="tl">
                    <a:srgbClr val="000000"/>
                  </a:outerShdw>
                </a:effectLst>
                <a:uLnTx/>
                <a:uFillTx/>
                <a:sym typeface="+mn-ea"/>
              </a:rPr>
              <a:t>。（208节）</a:t>
            </a:r>
            <a:endParaRPr lang="zh-CN" alt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司法的公正</a:t>
            </a:r>
            <a:endParaRPr lang="zh-CN" altLang="en-US"/>
          </a:p>
        </p:txBody>
      </p:sp>
      <p:sp>
        <p:nvSpPr>
          <p:cNvPr id="3" name="文本框 2"/>
          <p:cNvSpPr txBox="1"/>
          <p:nvPr/>
        </p:nvSpPr>
        <p:spPr>
          <a:xfrm>
            <a:off x="567690" y="986155"/>
            <a:ext cx="11060430" cy="5189113"/>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市民社会的人格平等和财产关系是由司法保护的。司法的原则：</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平等原则：</a:t>
            </a:r>
            <a:r>
              <a:rPr lang="en-US" altLang="zh-CN" sz="2400" kern="0" noProof="0" dirty="0">
                <a:ln>
                  <a:noFill/>
                </a:ln>
                <a:effectLst>
                  <a:outerShdw blurRad="38100" dist="38100" dir="2700000" algn="tl">
                    <a:srgbClr val="000000"/>
                  </a:outerShdw>
                </a:effectLst>
                <a:uLnTx/>
                <a:uFillTx/>
                <a:sym typeface="+mn-ea"/>
              </a:rPr>
              <a:t>“</a:t>
            </a:r>
            <a:r>
              <a:rPr lang="en-US" altLang="zh-CN" sz="2400" kern="0" noProof="0" dirty="0" err="1">
                <a:ln>
                  <a:noFill/>
                </a:ln>
                <a:effectLst>
                  <a:outerShdw blurRad="38100" dist="38100" dir="2700000" algn="tl">
                    <a:srgbClr val="000000"/>
                  </a:outerShdw>
                </a:effectLst>
                <a:uLnTx/>
                <a:uFillTx/>
                <a:sym typeface="+mn-ea"/>
              </a:rPr>
              <a:t>人之所以为人，正因为他是人的缘故，而不是因为他是犹太人、天主教徒、基督教徒、德国人、意大利人等待不一</a:t>
            </a:r>
            <a:r>
              <a:rPr lang="en-US" altLang="zh-CN" sz="2400" kern="0" noProof="0" dirty="0">
                <a:ln>
                  <a:noFill/>
                </a:ln>
                <a:effectLst>
                  <a:outerShdw blurRad="38100" dist="38100" dir="2700000" algn="tl">
                    <a:srgbClr val="000000"/>
                  </a:outerShdw>
                </a:effectLst>
                <a:uLnTx/>
                <a:uFillTx/>
                <a:sym typeface="+mn-ea"/>
              </a:rPr>
              <a:t>。</a:t>
            </a:r>
            <a:r>
              <a:rPr lang="zh-CN" altLang="en-US" sz="2400" kern="0" noProof="0" dirty="0">
                <a:ln>
                  <a:noFill/>
                </a:ln>
                <a:effectLst>
                  <a:outerShdw blurRad="38100" dist="38100" dir="2700000" algn="tl">
                    <a:srgbClr val="000000"/>
                  </a:outerShdw>
                </a:effectLst>
                <a:uLnTx/>
                <a:uFillTx/>
                <a:sym typeface="+mn-ea"/>
              </a:rPr>
              <a:t>重视思想的这种意识是无限重要的。</a:t>
            </a:r>
            <a:r>
              <a:rPr lang="en-US" altLang="zh-CN" sz="2400" kern="0" noProof="0" dirty="0">
                <a:ln>
                  <a:noFill/>
                </a:ln>
                <a:effectLst>
                  <a:outerShdw blurRad="38100" dist="38100" dir="2700000" algn="tl">
                    <a:srgbClr val="000000"/>
                  </a:outerShdw>
                </a:effectLst>
                <a:uLnTx/>
                <a:uFillTx/>
                <a:sym typeface="+mn-ea"/>
              </a:rPr>
              <a:t>”（209）</a:t>
            </a:r>
            <a:r>
              <a:rPr lang="zh-CN" altLang="en-US" sz="2400" kern="0" noProof="0" dirty="0">
                <a:ln>
                  <a:noFill/>
                </a:ln>
                <a:effectLst>
                  <a:outerShdw blurRad="38100" dist="38100" dir="2700000" algn="tl">
                    <a:srgbClr val="000000"/>
                  </a:outerShdw>
                </a:effectLst>
                <a:uLnTx/>
                <a:uFillTx/>
                <a:sym typeface="+mn-ea"/>
              </a:rPr>
              <a:t>法律的原则是把每个人都当人来看待，</a:t>
            </a:r>
            <a:r>
              <a:rPr lang="zh-CN" altLang="en-US" sz="2400" kern="0" dirty="0">
                <a:effectLst>
                  <a:outerShdw blurRad="38100" dist="38100" dir="2700000" algn="tl">
                    <a:srgbClr val="000000"/>
                  </a:outerShdw>
                </a:effectLst>
                <a:sym typeface="+mn-ea"/>
              </a:rPr>
              <a:t>只有这样，才能为市民社会提供普遍的一视同仁的权利</a:t>
            </a:r>
            <a:r>
              <a:rPr lang="en-US" altLang="zh-CN" sz="2400" kern="0" noProof="0" dirty="0">
                <a:ln>
                  <a:noFill/>
                </a:ln>
                <a:effectLst>
                  <a:outerShdw blurRad="38100" dist="38100" dir="2700000" algn="tl">
                    <a:srgbClr val="000000"/>
                  </a:outerShdw>
                </a:effectLst>
                <a:uLnTx/>
                <a:uFillTx/>
                <a:sym typeface="+mn-ea"/>
              </a:rPr>
              <a:t>。</a:t>
            </a:r>
            <a:endParaRPr kumimoji="0" lang="en-US" altLang="zh-CN"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实定法：司法使自在的法变成法律，</a:t>
            </a:r>
            <a:r>
              <a:rPr lang="en-US" altLang="zh-CN" sz="2400" kern="0" noProof="0" dirty="0">
                <a:ln>
                  <a:noFill/>
                </a:ln>
                <a:effectLst>
                  <a:outerShdw blurRad="38100" dist="38100" dir="2700000" algn="tl">
                    <a:srgbClr val="000000"/>
                  </a:outerShdw>
                </a:effectLst>
                <a:uLnTx/>
                <a:uFillTx/>
                <a:sym typeface="+mn-ea"/>
              </a:rPr>
              <a:t>“</a:t>
            </a:r>
            <a:r>
              <a:rPr lang="en-US" altLang="zh-CN" sz="2400" kern="0" noProof="0" dirty="0" err="1">
                <a:ln>
                  <a:noFill/>
                </a:ln>
                <a:effectLst>
                  <a:outerShdw blurRad="38100" dist="38100" dir="2700000" algn="tl">
                    <a:srgbClr val="000000"/>
                  </a:outerShdw>
                </a:effectLst>
                <a:uLnTx/>
                <a:uFillTx/>
                <a:sym typeface="+mn-ea"/>
              </a:rPr>
              <a:t>法律是自在地是法的东西而被设定在它的客观定在中，通过这种规定，法就成为实定法</a:t>
            </a:r>
            <a:r>
              <a:rPr lang="en-US" altLang="zh-CN" sz="2400" kern="0" noProof="0" dirty="0">
                <a:ln>
                  <a:noFill/>
                </a:ln>
                <a:effectLst>
                  <a:outerShdw blurRad="38100" dist="38100" dir="2700000" algn="tl">
                    <a:srgbClr val="000000"/>
                  </a:outerShdw>
                </a:effectLst>
                <a:uLnTx/>
                <a:uFillTx/>
                <a:sym typeface="+mn-ea"/>
              </a:rPr>
              <a:t>。”（210）法律与良心无关，</a:t>
            </a:r>
            <a:endParaRPr kumimoji="0" lang="en-US" altLang="zh-CN"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形式原则：法律就是权利，即自在的权利通过法律变成现实的存在。形式原则要求每个人都承认别人是与自己一样的，</a:t>
            </a:r>
            <a:r>
              <a:rPr lang="en-US" altLang="zh-CN" sz="2400" kern="0" noProof="0" dirty="0">
                <a:ln>
                  <a:noFill/>
                </a:ln>
                <a:effectLst>
                  <a:outerShdw blurRad="38100" dist="38100" dir="2700000" algn="tl">
                    <a:srgbClr val="000000"/>
                  </a:outerShdw>
                </a:effectLst>
                <a:uLnTx/>
                <a:uFillTx/>
                <a:sym typeface="+mn-ea"/>
              </a:rPr>
              <a:t>“</a:t>
            </a:r>
            <a:r>
              <a:rPr lang="en-US" altLang="zh-CN" sz="2400" kern="0" noProof="0" dirty="0" err="1">
                <a:ln>
                  <a:noFill/>
                </a:ln>
                <a:effectLst>
                  <a:outerShdw blurRad="38100" dist="38100" dir="2700000" algn="tl">
                    <a:srgbClr val="000000"/>
                  </a:outerShdw>
                </a:effectLst>
                <a:uLnTx/>
                <a:uFillTx/>
                <a:sym typeface="+mn-ea"/>
              </a:rPr>
              <a:t>在这里，我和别人的主观性都必须消灭，意志必须达到确定性、固定化和客观性，但只有通过形式它才能获得这些东西</a:t>
            </a:r>
            <a:r>
              <a:rPr lang="en-US" altLang="zh-CN" sz="2400" kern="0" noProof="0" dirty="0">
                <a:ln>
                  <a:noFill/>
                </a:ln>
                <a:effectLst>
                  <a:outerShdw blurRad="38100" dist="38100" dir="2700000" algn="tl">
                    <a:srgbClr val="000000"/>
                  </a:outerShdw>
                </a:effectLst>
                <a:uLnTx/>
                <a:uFillTx/>
                <a:sym typeface="+mn-ea"/>
              </a:rPr>
              <a:t>。”（217）</a:t>
            </a:r>
            <a:endParaRPr kumimoji="0" lang="en-US" altLang="zh-CN"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公开性原则：</a:t>
            </a:r>
            <a:r>
              <a:rPr lang="en-US" altLang="zh-CN" sz="2400" kern="0" noProof="0" dirty="0">
                <a:ln>
                  <a:noFill/>
                </a:ln>
                <a:effectLst>
                  <a:outerShdw blurRad="38100" dist="38100" dir="2700000" algn="tl">
                    <a:srgbClr val="000000"/>
                  </a:outerShdw>
                </a:effectLst>
                <a:uLnTx/>
                <a:uFillTx/>
                <a:sym typeface="+mn-ea"/>
              </a:rPr>
              <a:t>“</a:t>
            </a:r>
            <a:r>
              <a:rPr lang="en-US" altLang="zh-CN" sz="2400" kern="0" noProof="0" dirty="0" err="1">
                <a:ln>
                  <a:noFill/>
                </a:ln>
                <a:effectLst>
                  <a:outerShdw blurRad="38100" dist="38100" dir="2700000" algn="tl">
                    <a:srgbClr val="000000"/>
                  </a:outerShdw>
                </a:effectLst>
                <a:uLnTx/>
                <a:uFillTx/>
                <a:sym typeface="+mn-ea"/>
              </a:rPr>
              <a:t>公民对于法的信任是法的一部分，正是这方面才要求审判必须公开</a:t>
            </a:r>
            <a:r>
              <a:rPr lang="en-US" altLang="zh-CN" sz="2400" kern="0" noProof="0" dirty="0">
                <a:ln>
                  <a:noFill/>
                </a:ln>
                <a:effectLst>
                  <a:outerShdw blurRad="38100" dist="38100" dir="2700000" algn="tl">
                    <a:srgbClr val="000000"/>
                  </a:outerShdw>
                </a:effectLst>
                <a:uLnTx/>
                <a:uFillTx/>
                <a:sym typeface="+mn-ea"/>
              </a:rPr>
              <a:t>。”（224）</a:t>
            </a:r>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lstStyle/>
          <a:p>
            <a:pPr algn="r"/>
            <a:r>
              <a:rPr lang="zh-CN" altLang="en-US" dirty="0"/>
              <a:t>警察</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3</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从司法到警察</a:t>
            </a:r>
          </a:p>
        </p:txBody>
      </p:sp>
      <p:sp>
        <p:nvSpPr>
          <p:cNvPr id="3" name="文本框 2"/>
          <p:cNvSpPr txBox="1"/>
          <p:nvPr/>
        </p:nvSpPr>
        <p:spPr>
          <a:xfrm>
            <a:off x="567055" y="1147445"/>
            <a:ext cx="10935970" cy="5299912"/>
          </a:xfrm>
          <a:prstGeom prst="rect">
            <a:avLst/>
          </a:prstGeom>
          <a:noFill/>
        </p:spPr>
        <p:txBody>
          <a:bodyPr wrap="square" rtlCol="0">
            <a:spAutoFit/>
          </a:bodyPr>
          <a:lstStyle/>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Char char="n"/>
              <a:defRPr/>
            </a:pPr>
            <a:r>
              <a:rPr lang="en-US" altLang="zh-CN" sz="2400" kern="0" noProof="0" dirty="0">
                <a:ln>
                  <a:noFill/>
                </a:ln>
                <a:effectLst>
                  <a:outerShdw blurRad="38100" dist="38100" dir="2700000" algn="tl">
                    <a:srgbClr val="000000"/>
                  </a:outerShdw>
                </a:effectLst>
                <a:uLnTx/>
                <a:uFillTx/>
                <a:sym typeface="+mn-ea"/>
              </a:rPr>
              <a:t>“</a:t>
            </a:r>
            <a:r>
              <a:rPr lang="zh-CN" altLang="en-US" sz="2400" kern="0" noProof="0" dirty="0">
                <a:ln>
                  <a:noFill/>
                </a:ln>
                <a:effectLst>
                  <a:outerShdw blurRad="38100" dist="38100" dir="2700000" algn="tl">
                    <a:srgbClr val="000000"/>
                  </a:outerShdw>
                </a:effectLst>
                <a:uLnTx/>
                <a:uFillTx/>
                <a:sym typeface="+mn-ea"/>
              </a:rPr>
              <a:t>在市民社会中，公正是一件大事。好的法律可以使国家昌盛，而自由所有制是国家繁荣的基本条件。</a:t>
            </a:r>
            <a:r>
              <a:rPr lang="en-US" altLang="zh-CN" sz="2400" kern="0" noProof="0" dirty="0">
                <a:ln>
                  <a:noFill/>
                </a:ln>
                <a:effectLst>
                  <a:outerShdw blurRad="38100" dist="38100" dir="2700000" algn="tl">
                    <a:srgbClr val="000000"/>
                  </a:outerShdw>
                </a:effectLst>
                <a:uLnTx/>
                <a:uFillTx/>
                <a:sym typeface="+mn-ea"/>
              </a:rPr>
              <a:t>”（229）</a:t>
            </a:r>
            <a:r>
              <a:rPr lang="zh-CN" altLang="en-US" sz="2400" kern="0" noProof="0" dirty="0">
                <a:ln>
                  <a:noFill/>
                </a:ln>
                <a:effectLst>
                  <a:outerShdw blurRad="38100" dist="38100" dir="2700000" algn="tl">
                    <a:srgbClr val="000000"/>
                  </a:outerShdw>
                </a:effectLst>
                <a:uLnTx/>
                <a:uFillTx/>
                <a:sym typeface="+mn-ea"/>
              </a:rPr>
              <a:t>然而，</a:t>
            </a:r>
            <a:r>
              <a:rPr lang="en-US" altLang="zh-CN" sz="2400" kern="0" noProof="0" dirty="0" err="1">
                <a:ln>
                  <a:noFill/>
                </a:ln>
                <a:effectLst>
                  <a:outerShdw blurRad="38100" dist="38100" dir="2700000" algn="tl">
                    <a:srgbClr val="000000"/>
                  </a:outerShdw>
                </a:effectLst>
                <a:uLnTx/>
                <a:uFillTx/>
                <a:sym typeface="+mn-ea"/>
              </a:rPr>
              <a:t>公正既意味着个人的生命权和财富权受到保护，也意味着人的客观需求应该得到满足，司法保护前者，警察保护后者</a:t>
            </a:r>
            <a:r>
              <a:rPr lang="en-US" altLang="zh-CN" sz="2400" kern="0" noProof="0" dirty="0">
                <a:ln>
                  <a:noFill/>
                </a:ln>
                <a:effectLst>
                  <a:outerShdw blurRad="38100" dist="38100" dir="2700000" algn="tl">
                    <a:srgbClr val="000000"/>
                  </a:outerShdw>
                </a:effectLst>
                <a:uLnTx/>
                <a:uFillTx/>
                <a:sym typeface="+mn-ea"/>
              </a:rPr>
              <a:t>。</a:t>
            </a:r>
            <a:endParaRPr kumimoji="0" lang="en-US" altLang="zh-CN"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Char char="n"/>
              <a:defRPr/>
            </a:pPr>
            <a:r>
              <a:rPr lang="en-US" altLang="zh-CN" sz="2400" kern="0" noProof="0" dirty="0">
                <a:ln>
                  <a:noFill/>
                </a:ln>
                <a:effectLst>
                  <a:outerShdw blurRad="38100" dist="38100" dir="2700000" algn="tl">
                    <a:srgbClr val="000000"/>
                  </a:outerShdw>
                </a:effectLst>
                <a:uLnTx/>
                <a:uFillTx/>
                <a:sym typeface="+mn-ea"/>
              </a:rPr>
              <a:t>“在需求的体系中，每个人的生活和福利是一种可能性，它的现实性既受到他的任性和自然特殊性的制约，又受到客观的需求体系的制约。”对所有权和人身的侵害，可通过司法消灭，人的生活和福利的保障必须通过另一种公共权力来实现，这就是警察。（230）</a:t>
            </a:r>
            <a:r>
              <a:rPr lang="zh-CN" altLang="en-US" sz="2400" kern="0" noProof="0" dirty="0">
                <a:ln>
                  <a:noFill/>
                </a:ln>
                <a:effectLst>
                  <a:outerShdw blurRad="38100" dist="38100" dir="2700000" algn="tl">
                    <a:srgbClr val="000000"/>
                  </a:outerShdw>
                </a:effectLst>
                <a:uLnTx/>
                <a:uFillTx/>
                <a:sym typeface="+mn-ea"/>
              </a:rPr>
              <a:t>在黑格尔法哲学中，司法和警察属于市民社会，因为它为需求、劳动和财富提供条件。（这也表明德国法律传统的局限性，它更多是私法，而不是公法）</a:t>
            </a:r>
            <a:endParaRPr kumimoji="0" lang="zh-CN" alt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警察”（Polizai）这个词在当时的含义与现在不同，“在广义上具有行政管理的含义，即采取必须的组织建制和手段和程序确保国民能够平安的、有序地生存。”从15-18世纪，有序的警察国家的理论在德国是至关重要的。（泰勒：《现代社会想象》页38）</a:t>
            </a:r>
            <a:endParaRPr kumimoji="0" lang="en-US" altLang="zh-CN"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Char char="n"/>
              <a:defRPr/>
            </a:pPr>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警察的功能</a:t>
            </a:r>
            <a:endParaRPr lang="zh-CN" altLang="en-US"/>
          </a:p>
        </p:txBody>
      </p:sp>
      <p:sp>
        <p:nvSpPr>
          <p:cNvPr id="3" name="文本框 2"/>
          <p:cNvSpPr txBox="1"/>
          <p:nvPr/>
        </p:nvSpPr>
        <p:spPr>
          <a:xfrm>
            <a:off x="555625" y="986790"/>
            <a:ext cx="10798810" cy="379603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市民社会的复杂性产生三方面的需要：</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第一是调整不同利益的冲突：</a:t>
            </a:r>
            <a:r>
              <a:rPr lang="en-US" altLang="zh-CN" sz="2800" kern="0" noProof="0">
                <a:ln>
                  <a:noFill/>
                </a:ln>
                <a:effectLst>
                  <a:outerShdw blurRad="38100" dist="38100" dir="2700000" algn="tl">
                    <a:srgbClr val="000000"/>
                  </a:outerShdw>
                </a:effectLst>
                <a:uLnTx/>
                <a:uFillTx/>
                <a:sym typeface="+mn-ea"/>
              </a:rPr>
              <a:t>生</a:t>
            </a:r>
            <a:r>
              <a:rPr lang="zh-CN" altLang="en-US" sz="2800" kern="0" noProof="0">
                <a:ln>
                  <a:noFill/>
                </a:ln>
                <a:effectLst>
                  <a:outerShdw blurRad="38100" dist="38100" dir="2700000" algn="tl">
                    <a:srgbClr val="000000"/>
                  </a:outerShdw>
                </a:effectLst>
                <a:uLnTx/>
                <a:uFillTx/>
                <a:ea typeface="宋体" panose="02010600030101010101" pitchFamily="2" charset="-122"/>
                <a:sym typeface="+mn-ea"/>
              </a:rPr>
              <a:t>产</a:t>
            </a:r>
            <a:r>
              <a:rPr lang="en-US" altLang="zh-CN" sz="2800" kern="0" noProof="0">
                <a:ln>
                  <a:noFill/>
                </a:ln>
                <a:effectLst>
                  <a:outerShdw blurRad="38100" dist="38100" dir="2700000" algn="tl">
                    <a:srgbClr val="000000"/>
                  </a:outerShdw>
                </a:effectLst>
                <a:uLnTx/>
                <a:uFillTx/>
                <a:sym typeface="+mn-ea"/>
              </a:rPr>
              <a:t>者和</a:t>
            </a:r>
            <a:r>
              <a:rPr lang="zh-CN" altLang="en-US" sz="2800" kern="0" noProof="0">
                <a:ln>
                  <a:noFill/>
                </a:ln>
                <a:effectLst>
                  <a:outerShdw blurRad="38100" dist="38100" dir="2700000" algn="tl">
                    <a:srgbClr val="000000"/>
                  </a:outerShdw>
                </a:effectLst>
                <a:uLnTx/>
                <a:uFillTx/>
                <a:ea typeface="宋体" panose="02010600030101010101" pitchFamily="2" charset="-122"/>
                <a:sym typeface="+mn-ea"/>
              </a:rPr>
              <a:t>商人、商人与</a:t>
            </a:r>
            <a:r>
              <a:rPr lang="en-US" altLang="zh-CN" sz="2800" kern="0" noProof="0">
                <a:ln>
                  <a:noFill/>
                </a:ln>
                <a:effectLst>
                  <a:outerShdw blurRad="38100" dist="38100" dir="2700000" algn="tl">
                    <a:srgbClr val="000000"/>
                  </a:outerShdw>
                </a:effectLst>
                <a:uLnTx/>
                <a:uFillTx/>
                <a:sym typeface="+mn-ea"/>
              </a:rPr>
              <a:t>消费者之间的不同利益可能冲突</a:t>
            </a:r>
            <a:r>
              <a:rPr lang="zh-CN" altLang="en-US" sz="2800" kern="0" noProof="0">
                <a:ln>
                  <a:noFill/>
                </a:ln>
                <a:effectLst>
                  <a:outerShdw blurRad="38100" dist="38100" dir="2700000" algn="tl">
                    <a:srgbClr val="000000"/>
                  </a:outerShdw>
                </a:effectLst>
                <a:uLnTx/>
                <a:uFillTx/>
                <a:ea typeface="宋体" panose="02010600030101010101" pitchFamily="2" charset="-122"/>
                <a:sym typeface="+mn-ea"/>
              </a:rPr>
              <a:t>，</a:t>
            </a:r>
            <a:r>
              <a:rPr lang="en-US" altLang="zh-CN" sz="2800" kern="0" noProof="0">
                <a:ln>
                  <a:noFill/>
                </a:ln>
                <a:effectLst>
                  <a:outerShdw blurRad="38100" dist="38100" dir="2700000" algn="tl">
                    <a:srgbClr val="000000"/>
                  </a:outerShdw>
                </a:effectLst>
                <a:uLnTx/>
                <a:uFillTx/>
                <a:sym typeface="+mn-ea"/>
              </a:rPr>
              <a:t>为平衡起见，需要一种凌驾于双方之上的调整工作。</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en-US" altLang="zh-CN" sz="2800" kern="0" noProof="0">
                <a:ln>
                  <a:noFill/>
                </a:ln>
                <a:effectLst>
                  <a:outerShdw blurRad="38100" dist="38100" dir="2700000" algn="tl">
                    <a:srgbClr val="000000"/>
                  </a:outerShdw>
                </a:effectLst>
                <a:uLnTx/>
                <a:uFillTx/>
                <a:sym typeface="+mn-ea"/>
              </a:rPr>
              <a:t>二是满足现代社会对公共产品的需求：“警察必须负责照顾路灯、搭桥、日常必需品价格的制定和卫生保健。”（236）</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en-US" altLang="zh-CN" sz="2800" kern="0" noProof="0">
                <a:ln>
                  <a:noFill/>
                </a:ln>
                <a:effectLst>
                  <a:outerShdw blurRad="38100" dist="38100" dir="2700000" algn="tl">
                    <a:srgbClr val="000000"/>
                  </a:outerShdw>
                </a:effectLst>
                <a:uLnTx/>
                <a:uFillTx/>
                <a:sym typeface="+mn-ea"/>
              </a:rPr>
              <a:t>三是满足社会成员生存和发展的福利需要。如教育（“市民社会尽可能地举办公共教育机关。239）和社会救济等（242）</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同业公会</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4</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同业公会的必要性</a:t>
            </a:r>
          </a:p>
        </p:txBody>
      </p:sp>
      <p:sp>
        <p:nvSpPr>
          <p:cNvPr id="3" name="文本框 2"/>
          <p:cNvSpPr txBox="1"/>
          <p:nvPr/>
        </p:nvSpPr>
        <p:spPr>
          <a:xfrm>
            <a:off x="490888" y="1087120"/>
            <a:ext cx="11271184" cy="4918269"/>
          </a:xfrm>
          <a:prstGeom prst="rect">
            <a:avLst/>
          </a:prstGeom>
          <a:noFill/>
        </p:spPr>
        <p:txBody>
          <a:bodyPr wrap="square" rtlCol="0">
            <a:spAutoFit/>
          </a:bodyPr>
          <a:lstStyle/>
          <a:p>
            <a:pPr marR="0" lvl="0" algn="l" defTabSz="914400" rtl="0" eaLnBrk="0" fontAlgn="base" latinLnBrk="0" hangingPunct="0">
              <a:lnSpc>
                <a:spcPct val="100000"/>
              </a:lnSpc>
              <a:spcBef>
                <a:spcPct val="20000"/>
              </a:spcBef>
              <a:spcAft>
                <a:spcPct val="0"/>
              </a:spcAft>
              <a:buClr>
                <a:schemeClr val="hlink"/>
              </a:buClr>
              <a:buSzPct val="70000"/>
              <a:defRPr/>
            </a:pPr>
            <a:r>
              <a:rPr lang="zh-CN" altLang="en-US" sz="2800" kern="0" noProof="0" dirty="0">
                <a:ln>
                  <a:noFill/>
                </a:ln>
                <a:effectLst>
                  <a:outerShdw blurRad="38100" dist="38100" dir="2700000" algn="tl">
                    <a:srgbClr val="000000"/>
                  </a:outerShdw>
                </a:effectLst>
                <a:uLnTx/>
                <a:uFillTx/>
                <a:sym typeface="+mn-ea"/>
              </a:rPr>
              <a:t>同业公会是产业等级内部的伦理共同体，在这里特殊性以同业公会的普遍性形式存在。同业公会是产业等级的第二家庭，目的在于照顾自己内部的利益，包括培养技能、自我监督以及照顾成员以及家庭的生活等等。“除家庭之外，同业公会是构成国家的基于市民社会的第二个伦理根源。”（第</a:t>
            </a:r>
            <a:r>
              <a:rPr lang="en-US" altLang="zh-CN" sz="2800" kern="0" noProof="0" dirty="0">
                <a:ln>
                  <a:noFill/>
                </a:ln>
                <a:effectLst>
                  <a:outerShdw blurRad="38100" dist="38100" dir="2700000" algn="tl">
                    <a:srgbClr val="000000"/>
                  </a:outerShdw>
                </a:effectLst>
                <a:uLnTx/>
                <a:uFillTx/>
                <a:sym typeface="+mn-ea"/>
              </a:rPr>
              <a:t>251</a:t>
            </a:r>
            <a:r>
              <a:rPr lang="zh-CN" altLang="en-US" sz="2800" kern="0" noProof="0" dirty="0">
                <a:ln>
                  <a:noFill/>
                </a:ln>
                <a:effectLst>
                  <a:outerShdw blurRad="38100" dist="38100" dir="2700000" algn="tl">
                    <a:srgbClr val="000000"/>
                  </a:outerShdw>
                </a:effectLst>
                <a:uLnTx/>
                <a:uFillTx/>
                <a:sym typeface="+mn-ea"/>
              </a:rPr>
              <a:t>页）在同业公会中，一个人的贡献、才能可以以特殊形式得到承认，这种形式就是荣誉。产业等级虽然由市民构成，但是，它的成员除了追求财富外，也要想得到伦理上的承认，</a:t>
            </a:r>
            <a:r>
              <a:rPr lang="en-US" altLang="zh-CN" sz="2800" kern="0" noProof="0" dirty="0">
                <a:ln>
                  <a:noFill/>
                </a:ln>
                <a:effectLst>
                  <a:outerShdw blurRad="38100" dist="38100" dir="2700000" algn="tl">
                    <a:srgbClr val="000000"/>
                  </a:outerShdw>
                </a:effectLst>
                <a:uLnTx/>
                <a:uFillTx/>
                <a:sym typeface="+mn-ea"/>
              </a:rPr>
              <a:t>“</a:t>
            </a:r>
            <a:r>
              <a:rPr lang="en-US" altLang="zh-CN" sz="2800" kern="0" noProof="0" dirty="0" err="1">
                <a:ln>
                  <a:noFill/>
                </a:ln>
                <a:effectLst>
                  <a:outerShdw blurRad="38100" dist="38100" dir="2700000" algn="tl">
                    <a:srgbClr val="000000"/>
                  </a:outerShdw>
                </a:effectLst>
                <a:uLnTx/>
                <a:uFillTx/>
                <a:sym typeface="+mn-ea"/>
              </a:rPr>
              <a:t>他就要以外部表示来证明他在本行业中达到</a:t>
            </a:r>
            <a:r>
              <a:rPr lang="zh-CN" altLang="en-US" sz="2800" kern="0" noProof="0" dirty="0">
                <a:ln>
                  <a:noFill/>
                </a:ln>
                <a:effectLst>
                  <a:outerShdw blurRad="38100" dist="38100" dir="2700000" algn="tl">
                    <a:srgbClr val="000000"/>
                  </a:outerShdw>
                </a:effectLst>
                <a:uLnTx/>
                <a:uFillTx/>
                <a:sym typeface="+mn-ea"/>
              </a:rPr>
              <a:t>的成就，使自己等到承认。</a:t>
            </a:r>
            <a:r>
              <a:rPr lang="en-US" altLang="zh-CN" sz="2800" kern="0" noProof="0" dirty="0">
                <a:ln>
                  <a:noFill/>
                </a:ln>
                <a:effectLst>
                  <a:outerShdw blurRad="38100" dist="38100" dir="2700000" algn="tl">
                    <a:srgbClr val="000000"/>
                  </a:outerShdw>
                </a:effectLst>
                <a:uLnTx/>
                <a:uFillTx/>
                <a:sym typeface="+mn-ea"/>
              </a:rPr>
              <a:t>”</a:t>
            </a:r>
            <a:r>
              <a:rPr lang="zh-CN" altLang="en-US" sz="2800" kern="0" noProof="0" dirty="0">
                <a:ln>
                  <a:noFill/>
                </a:ln>
                <a:effectLst>
                  <a:outerShdw blurRad="38100" dist="38100" dir="2700000" algn="tl">
                    <a:srgbClr val="000000"/>
                  </a:outerShdw>
                </a:effectLst>
                <a:uLnTx/>
                <a:uFillTx/>
                <a:sym typeface="+mn-ea"/>
              </a:rPr>
              <a:t>如果说，法律和道德自由赋予个人以尊严，通过它们，人们获得法律上的尊严和道德自主性，通过同业公会的成就让获得他人的尊敬（</a:t>
            </a:r>
            <a:r>
              <a:rPr lang="en-US" altLang="zh-CN" sz="2800" kern="0" noProof="0" dirty="0">
                <a:ln>
                  <a:noFill/>
                </a:ln>
                <a:effectLst>
                  <a:outerShdw blurRad="38100" dist="38100" dir="2700000" algn="tl">
                    <a:srgbClr val="000000"/>
                  </a:outerShdw>
                </a:effectLst>
                <a:uLnTx/>
                <a:uFillTx/>
                <a:sym typeface="+mn-ea"/>
              </a:rPr>
              <a:t>esteem)</a:t>
            </a:r>
            <a:r>
              <a:rPr lang="zh-CN" altLang="en-US" sz="2800" kern="0" dirty="0">
                <a:effectLst>
                  <a:outerShdw blurRad="38100" dist="38100" dir="2700000" algn="tl">
                    <a:srgbClr val="000000"/>
                  </a:outerShdw>
                </a:effectLst>
                <a:sym typeface="+mn-ea"/>
              </a:rPr>
              <a:t>。</a:t>
            </a:r>
            <a:endParaRPr lang="en-US" altLang="zh-CN" sz="2800" kern="0" noProof="0" dirty="0">
              <a:ln>
                <a:noFill/>
              </a:ln>
              <a:effectLst>
                <a:outerShdw blurRad="38100" dist="38100" dir="2700000" algn="tl">
                  <a:srgbClr val="000000"/>
                </a:outerShdw>
              </a:effectLst>
              <a:uLnTx/>
              <a:uFillTx/>
              <a:sym typeface="+mn-ea"/>
            </a:endParaRPr>
          </a:p>
          <a:p>
            <a:pPr marR="0" lvl="0" algn="l" defTabSz="914400" rtl="0" eaLnBrk="0" fontAlgn="base" latinLnBrk="0" hangingPunct="0">
              <a:lnSpc>
                <a:spcPct val="100000"/>
              </a:lnSpc>
              <a:spcBef>
                <a:spcPct val="20000"/>
              </a:spcBef>
              <a:spcAft>
                <a:spcPct val="0"/>
              </a:spcAft>
              <a:buClr>
                <a:schemeClr val="hlink"/>
              </a:buClr>
              <a:buSzPct val="70000"/>
              <a:defRPr/>
            </a:pPr>
            <a:r>
              <a:rPr lang="zh-CN" altLang="en-US" sz="2800" kern="0" noProof="0" dirty="0">
                <a:ln>
                  <a:noFill/>
                </a:ln>
                <a:effectLst>
                  <a:outerShdw blurRad="38100" dist="38100" dir="2700000" algn="tl">
                    <a:srgbClr val="000000"/>
                  </a:outerShdw>
                </a:effectLst>
                <a:uLnTx/>
                <a:uFillTx/>
                <a:sym typeface="+mn-ea"/>
              </a:rPr>
              <a:t>同业公会内部相互救济比接受国家救济，对人的尊严的侵犯有轻得多。</a:t>
            </a:r>
            <a:endParaRPr lang="zh-CN" alt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同业公会的重要性</a:t>
            </a:r>
          </a:p>
        </p:txBody>
      </p:sp>
      <p:sp>
        <p:nvSpPr>
          <p:cNvPr id="3" name="文本框 2"/>
          <p:cNvSpPr txBox="1"/>
          <p:nvPr/>
        </p:nvSpPr>
        <p:spPr>
          <a:xfrm>
            <a:off x="496569" y="1195070"/>
            <a:ext cx="10857229" cy="5004447"/>
          </a:xfrm>
          <a:prstGeom prst="rect">
            <a:avLst/>
          </a:prstGeom>
          <a:noFill/>
        </p:spPr>
        <p:txBody>
          <a:bodyPr wrap="square" rtlCol="0">
            <a:spAutoFit/>
          </a:bodyPr>
          <a:lstStyle/>
          <a:p>
            <a:pPr marL="342900" indent="-342900" eaLnBrk="0" fontAlgn="base" hangingPunct="0">
              <a:spcBef>
                <a:spcPct val="20000"/>
              </a:spcBef>
              <a:spcAft>
                <a:spcPct val="0"/>
              </a:spcAft>
              <a:buClr>
                <a:schemeClr val="hlink"/>
              </a:buClr>
              <a:buSzPct val="70000"/>
              <a:buFont typeface="Wingdings" panose="05000000000000000000" pitchFamily="2" charset="2"/>
              <a:buChar char="n"/>
              <a:defRPr/>
            </a:pPr>
            <a:r>
              <a:rPr lang="zh-CN" altLang="en-US" sz="2800" kern="0" noProof="0" dirty="0">
                <a:ln>
                  <a:noFill/>
                </a:ln>
                <a:effectLst>
                  <a:outerShdw blurRad="38100" dist="38100" dir="2700000" algn="tl">
                    <a:srgbClr val="000000"/>
                  </a:outerShdw>
                </a:effectLst>
                <a:uLnTx/>
                <a:uFillTx/>
                <a:sym typeface="+mn-ea"/>
              </a:rPr>
              <a:t>如果说，法律和道德自由赋予个人以尊严，通过它们，人们获得法律上的尊严和道德自主性，通过同业公会的成就让获得他人的尊敬（</a:t>
            </a:r>
            <a:r>
              <a:rPr lang="en-US" altLang="zh-CN" sz="2800" kern="0" noProof="0" dirty="0">
                <a:ln>
                  <a:noFill/>
                </a:ln>
                <a:effectLst>
                  <a:outerShdw blurRad="38100" dist="38100" dir="2700000" algn="tl">
                    <a:srgbClr val="000000"/>
                  </a:outerShdw>
                </a:effectLst>
                <a:uLnTx/>
                <a:uFillTx/>
                <a:sym typeface="+mn-ea"/>
              </a:rPr>
              <a:t>esteem)</a:t>
            </a:r>
            <a:r>
              <a:rPr lang="zh-CN" altLang="en-US" sz="2800" kern="0" dirty="0">
                <a:effectLst>
                  <a:outerShdw blurRad="38100" dist="38100" dir="2700000" algn="tl">
                    <a:srgbClr val="000000"/>
                  </a:outerShdw>
                </a:effectLst>
                <a:sym typeface="+mn-ea"/>
              </a:rPr>
              <a:t>。</a:t>
            </a:r>
            <a:endParaRPr lang="en-US" altLang="zh-CN" sz="2800" kern="0" noProof="0" dirty="0">
              <a:ln>
                <a:noFill/>
              </a:ln>
              <a:effectLst>
                <a:outerShdw blurRad="38100" dist="38100" dir="2700000" algn="tl">
                  <a:srgbClr val="000000"/>
                </a:outerShdw>
              </a:effectLst>
              <a:uLnTx/>
              <a:uFillTx/>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a:ln>
                  <a:noFill/>
                </a:ln>
                <a:effectLst>
                  <a:outerShdw blurRad="38100" dist="38100" dir="2700000" algn="tl">
                    <a:srgbClr val="000000"/>
                  </a:outerShdw>
                </a:effectLst>
                <a:uLnTx/>
                <a:uFillTx/>
                <a:sym typeface="+mn-ea"/>
              </a:rPr>
              <a:t>同业公会除了使人获得荣誉和承认外，也是现代社会个人参与集体生活的中介。</a:t>
            </a:r>
            <a:r>
              <a:rPr lang="en-US" altLang="zh-CN" sz="2800" kern="0" noProof="0" dirty="0">
                <a:ln>
                  <a:noFill/>
                </a:ln>
                <a:effectLst>
                  <a:outerShdw blurRad="38100" dist="38100" dir="2700000" algn="tl">
                    <a:srgbClr val="000000"/>
                  </a:outerShdw>
                </a:effectLst>
                <a:uLnTx/>
                <a:uFillTx/>
                <a:sym typeface="+mn-ea"/>
              </a:rPr>
              <a:t>“</a:t>
            </a:r>
            <a:r>
              <a:rPr lang="en-US" altLang="zh-CN" sz="2800" kern="0" noProof="0" dirty="0" err="1">
                <a:ln>
                  <a:noFill/>
                </a:ln>
                <a:effectLst>
                  <a:outerShdw blurRad="38100" dist="38100" dir="2700000" algn="tl">
                    <a:srgbClr val="000000"/>
                  </a:outerShdw>
                </a:effectLst>
                <a:uLnTx/>
                <a:uFillTx/>
                <a:sym typeface="+mn-ea"/>
              </a:rPr>
              <a:t>在现代国</a:t>
            </a:r>
            <a:r>
              <a:rPr lang="zh-CN" altLang="en-US" sz="2800" kern="0" noProof="0" dirty="0">
                <a:ln>
                  <a:noFill/>
                </a:ln>
                <a:effectLst>
                  <a:outerShdw blurRad="38100" dist="38100" dir="2700000" algn="tl">
                    <a:srgbClr val="000000"/>
                  </a:outerShdw>
                </a:effectLst>
                <a:uLnTx/>
                <a:uFillTx/>
                <a:sym typeface="+mn-ea"/>
              </a:rPr>
              <a:t>家</a:t>
            </a:r>
            <a:r>
              <a:rPr lang="en-US" altLang="zh-CN" sz="2800" kern="0" noProof="0" dirty="0" err="1">
                <a:ln>
                  <a:noFill/>
                </a:ln>
                <a:effectLst>
                  <a:outerShdw blurRad="38100" dist="38100" dir="2700000" algn="tl">
                    <a:srgbClr val="000000"/>
                  </a:outerShdw>
                </a:effectLst>
                <a:uLnTx/>
                <a:uFillTx/>
                <a:sym typeface="+mn-ea"/>
              </a:rPr>
              <a:t>的条件下，公民参与国家普遍事务的机会是有限的</a:t>
            </a:r>
            <a:r>
              <a:rPr lang="zh-CN" altLang="en-US" sz="2800" kern="0" noProof="0" dirty="0">
                <a:ln>
                  <a:noFill/>
                </a:ln>
                <a:effectLst>
                  <a:outerShdw blurRad="38100" dist="38100" dir="2700000" algn="tl">
                    <a:srgbClr val="000000"/>
                  </a:outerShdw>
                </a:effectLst>
                <a:uLnTx/>
                <a:uFillTx/>
                <a:sym typeface="+mn-ea"/>
              </a:rPr>
              <a:t>。但人作为伦理性的实体，除了他私人目的之外，有必要让其参加普遍活动。</a:t>
            </a:r>
            <a:r>
              <a:rPr lang="en-US" altLang="zh-CN" sz="2800" kern="0" noProof="0" dirty="0">
                <a:ln>
                  <a:noFill/>
                </a:ln>
                <a:effectLst>
                  <a:outerShdw blurRad="38100" dist="38100" dir="2700000" algn="tl">
                    <a:srgbClr val="000000"/>
                  </a:outerShdw>
                </a:effectLst>
                <a:uLnTx/>
                <a:uFillTx/>
                <a:sym typeface="+mn-ea"/>
              </a:rPr>
              <a:t>”</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en-US" altLang="zh-CN" sz="2800" kern="0" noProof="0" dirty="0" err="1">
                <a:ln>
                  <a:noFill/>
                </a:ln>
                <a:effectLst>
                  <a:outerShdw blurRad="38100" dist="38100" dir="2700000" algn="tl">
                    <a:srgbClr val="000000"/>
                  </a:outerShdw>
                </a:effectLst>
                <a:uLnTx/>
                <a:uFillTx/>
                <a:sym typeface="+mn-ea"/>
              </a:rPr>
              <a:t>在需求体系中</a:t>
            </a:r>
            <a:r>
              <a:rPr lang="zh-CN" altLang="en-US" sz="2800" kern="0" noProof="0" dirty="0">
                <a:ln>
                  <a:noFill/>
                </a:ln>
                <a:effectLst>
                  <a:outerShdw blurRad="38100" dist="38100" dir="2700000" algn="tl">
                    <a:srgbClr val="000000"/>
                  </a:outerShdw>
                </a:effectLst>
                <a:uLnTx/>
                <a:uFillTx/>
                <a:sym typeface="+mn-ea"/>
              </a:rPr>
              <a:t>，</a:t>
            </a:r>
            <a:r>
              <a:rPr lang="en-US" altLang="zh-CN" sz="2800" kern="0" noProof="0" dirty="0" err="1">
                <a:ln>
                  <a:noFill/>
                </a:ln>
                <a:effectLst>
                  <a:outerShdw blurRad="38100" dist="38100" dir="2700000" algn="tl">
                    <a:srgbClr val="000000"/>
                  </a:outerShdw>
                </a:effectLst>
                <a:uLnTx/>
                <a:uFillTx/>
                <a:sym typeface="+mn-ea"/>
              </a:rPr>
              <a:t>人与人之间通过交换</a:t>
            </a:r>
            <a:r>
              <a:rPr lang="zh-CN" altLang="en-US" sz="2800" kern="0" noProof="0" dirty="0">
                <a:ln>
                  <a:noFill/>
                </a:ln>
                <a:effectLst>
                  <a:outerShdw blurRad="38100" dist="38100" dir="2700000" algn="tl">
                    <a:srgbClr val="000000"/>
                  </a:outerShdw>
                </a:effectLst>
                <a:uLnTx/>
                <a:uFillTx/>
                <a:sym typeface="+mn-ea"/>
              </a:rPr>
              <a:t>相互满足需要，人与人之间就有了现实的联系，</a:t>
            </a:r>
            <a:r>
              <a:rPr lang="en-US" altLang="zh-CN" sz="2800" kern="0" noProof="0" dirty="0">
                <a:ln>
                  <a:noFill/>
                </a:ln>
                <a:effectLst>
                  <a:outerShdw blurRad="38100" dist="38100" dir="2700000" algn="tl">
                    <a:srgbClr val="000000"/>
                  </a:outerShdw>
                </a:effectLst>
                <a:uLnTx/>
                <a:uFillTx/>
                <a:sym typeface="+mn-ea"/>
              </a:rPr>
              <a:t>“</a:t>
            </a:r>
            <a:r>
              <a:rPr lang="zh-CN" altLang="en-US" sz="2800" kern="0" noProof="0" dirty="0">
                <a:ln>
                  <a:noFill/>
                </a:ln>
                <a:effectLst>
                  <a:outerShdw blurRad="38100" dist="38100" dir="2700000" algn="tl">
                    <a:srgbClr val="000000"/>
                  </a:outerShdw>
                </a:effectLst>
                <a:uLnTx/>
                <a:uFillTx/>
                <a:sym typeface="+mn-ea"/>
              </a:rPr>
              <a:t>但是这种不自觉的必然性是不够的，只有在同业公会中，这种必然性才达到自觉的和能思考的伦理。</a:t>
            </a:r>
            <a:r>
              <a:rPr lang="en-US" altLang="zh-CN" sz="2800" kern="0" noProof="0" dirty="0">
                <a:ln>
                  <a:noFill/>
                </a:ln>
                <a:effectLst>
                  <a:outerShdw blurRad="38100" dist="38100" dir="2700000" algn="tl">
                    <a:srgbClr val="000000"/>
                  </a:outerShdw>
                </a:effectLst>
                <a:uLnTx/>
                <a:uFillTx/>
                <a:sym typeface="+mn-ea"/>
              </a:rPr>
              <a:t>”（255）同业公会是“工商业的伦理化”，人可以从中获得力量和</a:t>
            </a:r>
            <a:r>
              <a:rPr lang="zh-CN" altLang="en-US" sz="2800" kern="0" noProof="0" dirty="0">
                <a:ln>
                  <a:noFill/>
                </a:ln>
                <a:effectLst>
                  <a:outerShdw blurRad="38100" dist="38100" dir="2700000" algn="tl">
                    <a:srgbClr val="000000"/>
                  </a:outerShdw>
                </a:effectLst>
                <a:uLnTx/>
                <a:uFillTx/>
                <a:sym typeface="+mn-ea"/>
              </a:rPr>
              <a:t>尊敬</a:t>
            </a:r>
            <a:r>
              <a:rPr lang="en-US" altLang="zh-CN" sz="2800" kern="0" noProof="0" dirty="0">
                <a:ln>
                  <a:noFill/>
                </a:ln>
                <a:effectLst>
                  <a:outerShdw blurRad="38100" dist="38100" dir="2700000" algn="tl">
                    <a:srgbClr val="000000"/>
                  </a:outerShdw>
                </a:effectLst>
                <a:uLnTx/>
                <a:uFillTx/>
                <a:sym typeface="+mn-ea"/>
              </a:rPr>
              <a:t>。</a:t>
            </a:r>
            <a:endParaRPr lang="zh-CN" alt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从市民社会到国家</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567055" y="1067435"/>
            <a:ext cx="10786745" cy="4910455"/>
          </a:xfrm>
          <a:prstGeom prst="rect">
            <a:avLst/>
          </a:prstGeom>
          <a:noFill/>
        </p:spPr>
        <p:txBody>
          <a:bodyPr wrap="square" rtlCol="0">
            <a:spAutoFit/>
          </a:bodyPr>
          <a:lstStyle/>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zh-CN" kern="0" noProof="0">
                <a:ln>
                  <a:noFill/>
                </a:ln>
                <a:effectLst>
                  <a:outerShdw blurRad="38100" dist="38100" dir="2700000" algn="tl">
                    <a:srgbClr val="000000"/>
                  </a:outerShdw>
                </a:effectLst>
                <a:uLnTx/>
                <a:uFillTx/>
                <a:sym typeface="+mn-ea"/>
              </a:rPr>
              <a:t>从需求体系到同业公会，市民社会构成一个整体。在需求体系中，每个人出于自己的任性和特殊性，选择自己谋生和生活方式，在这里，需求、劳动和财富构成一个整体，人们通过自己的劳动满足自己的需要、积累财富。由于谋生方式不同，相的谋生方式、生活方式体现了相似的伦理气质，由此分为三个等级。等级缓和了需求体系的自由竞争产生的非伦理性。但仅仅依赖于等级无法构成一个完整的社会共同体，因为社会是由不同等级的人构成的，个人之间和等级之间又会产生矛盾。这就需要一个统一的司法来调节财产、交换等等之间的矛盾。司法是抽象的，在市民社会中由于各种偶然性会出现特殊的矛盾，并产生共同的社会需要，这些无法由司法调节的矛盾和需求是通过警察和同业公会来调节和实现的。</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zh-CN" kern="0" noProof="0">
                <a:ln>
                  <a:noFill/>
                </a:ln>
                <a:effectLst>
                  <a:outerShdw blurRad="38100" dist="38100" dir="2700000" algn="tl">
                    <a:srgbClr val="000000"/>
                  </a:outerShdw>
                </a:effectLst>
                <a:uLnTx/>
                <a:uFillTx/>
                <a:sym typeface="+mn-ea"/>
              </a:rPr>
              <a:t>总的来说，黑格尔把整个市民社会称为外部国家中，所谓外部国家是相对于后面所说的理性国家而言的。市民社会的作用是为个人的特殊需要和物质利益满足提供条件。然而，人不仅仅是利益的动物，而且是政治的动物。市民社会把个人利益的冲突被扬弃在外部秩序之中，并通过工具性国家实现每个人的利益。但归根到底，它实现的仍然是个人利益，在这里，普遍性只是特殊性的工具，特殊性与普遍性并没有真正地得到统一。</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zh-CN" kern="0" noProof="0">
                <a:ln>
                  <a:noFill/>
                </a:ln>
                <a:effectLst>
                  <a:outerShdw blurRad="38100" dist="38100" dir="2700000" algn="tl">
                    <a:srgbClr val="000000"/>
                  </a:outerShdw>
                </a:effectLst>
                <a:uLnTx/>
                <a:uFillTx/>
                <a:sym typeface="+mn-ea"/>
              </a:rPr>
              <a:t>真正的国家是普遍性与特殊性、个体性和整体性的真正统一，它既依赖于市民社会，又超越市民社会。“从直接伦理通过贯穿着市民社会的分解，而达到国家这种发展，这才是国家概念的科学证明。”市民社会对国家的意义说具有二方面的伦理意义：一，它承认个体的特殊性和无限区分原则。 二、在市民社会中也含有以普遍性形式为目标的精神教养，为国家提供条件。但是，市民社会还不是自由实现的自在自为的形式。</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市民社会概念</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663575" y="1113155"/>
            <a:ext cx="10792460" cy="4227830"/>
          </a:xfrm>
          <a:prstGeom prst="rect">
            <a:avLst/>
          </a:prstGeom>
          <a:noFill/>
        </p:spPr>
        <p:txBody>
          <a:bodyPr wrap="square" rtlCol="0">
            <a:spAutoFit/>
          </a:bodyPr>
          <a:lstStyle/>
          <a:p>
            <a:pPr marL="342900" marR="0" lvl="0" indent="-342900" algn="l" defTabSz="914400" rtl="0" eaLnBrk="0" fontAlgn="base" latinLnBrk="1"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a:ln>
                  <a:noFill/>
                </a:ln>
                <a:effectLst>
                  <a:outerShdw blurRad="38100" dist="38100" dir="2700000" algn="tl">
                    <a:srgbClr val="000000"/>
                  </a:outerShdw>
                </a:effectLst>
                <a:uLnTx/>
                <a:uFillTx/>
                <a:sym typeface="+mn-ea"/>
              </a:rPr>
              <a:t>“市民社会”</a:t>
            </a:r>
            <a:r>
              <a:rPr lang="en-US" altLang="zh-CN" sz="2400" kern="0" noProof="0">
                <a:ln>
                  <a:noFill/>
                </a:ln>
                <a:effectLst>
                  <a:outerShdw blurRad="38100" dist="38100" dir="2700000" algn="tl">
                    <a:srgbClr val="000000"/>
                  </a:outerShdw>
                </a:effectLst>
                <a:uLnTx/>
                <a:uFillTx/>
                <a:sym typeface="+mn-ea"/>
              </a:rPr>
              <a:t>( civil society) </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的最广泛意义上指区别于野蛮社会的文明社会，随着城市和国家的出现，人类生活进入到新的状态，成为城邦或国家的公民。在社会契约论传统中，市民社会也被等同于由财产关系和法律调节的社会，以区别于自然状态。</a:t>
            </a:r>
          </a:p>
          <a:p>
            <a:pPr marL="342900" marR="0" lvl="0" indent="-342900" algn="l" defTabSz="914400" rtl="0" eaLnBrk="0" fontAlgn="base" latinLnBrk="1"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a:ln>
                  <a:noFill/>
                </a:ln>
                <a:effectLst>
                  <a:outerShdw blurRad="38100" dist="38100" dir="2700000" algn="tl">
                    <a:srgbClr val="000000"/>
                  </a:outerShdw>
                </a:effectLst>
                <a:uLnTx/>
                <a:uFillTx/>
                <a:sym typeface="+mn-ea"/>
              </a:rPr>
              <a:t>在当代学术界，市民社会概念有不同的含义：</a:t>
            </a:r>
            <a:r>
              <a:rPr lang="en-US" altLang="zh-CN" sz="2400" kern="0" noProof="0">
                <a:ln>
                  <a:noFill/>
                </a:ln>
                <a:effectLst>
                  <a:outerShdw blurRad="38100" dist="38100" dir="2700000" algn="tl">
                    <a:srgbClr val="000000"/>
                  </a:outerShdw>
                </a:effectLst>
                <a:uLnTx/>
                <a:uFillTx/>
                <a:sym typeface="+mn-ea"/>
              </a:rPr>
              <a:t>1) </a:t>
            </a:r>
            <a:r>
              <a:rPr lang="zh-CN" altLang="en-US" sz="2400" kern="0" noProof="0">
                <a:ln>
                  <a:noFill/>
                </a:ln>
                <a:effectLst>
                  <a:outerShdw blurRad="38100" dist="38100" dir="2700000" algn="tl">
                    <a:srgbClr val="000000"/>
                  </a:outerShdw>
                </a:effectLst>
                <a:uLnTx/>
                <a:uFillTx/>
                <a:sym typeface="+mn-ea"/>
              </a:rPr>
              <a:t>公民社会：市民社会是一个自主的社会领域，它是由国家直接控制之外的个人之间和团体之间的私人的或自愿的安排所组织起来的社会领域 ，包括家庭、经济领域、文化活动政治交往；</a:t>
            </a:r>
            <a:r>
              <a:rPr lang="en-US" altLang="zh-CN" sz="2400" kern="0" noProof="0">
                <a:ln>
                  <a:noFill/>
                </a:ln>
                <a:effectLst>
                  <a:outerShdw blurRad="38100" dist="38100" dir="2700000" algn="tl">
                    <a:srgbClr val="000000"/>
                  </a:outerShdw>
                </a:effectLst>
                <a:uLnTx/>
                <a:uFillTx/>
                <a:sym typeface="+mn-ea"/>
              </a:rPr>
              <a:t>2</a:t>
            </a:r>
            <a:r>
              <a:rPr lang="zh-CN" altLang="en-US" sz="2400" kern="0" noProof="0">
                <a:ln>
                  <a:noFill/>
                </a:ln>
                <a:effectLst>
                  <a:outerShdw blurRad="38100" dist="38100" dir="2700000" algn="tl">
                    <a:srgbClr val="000000"/>
                  </a:outerShdw>
                </a:effectLst>
                <a:uLnTx/>
                <a:uFillTx/>
                <a:sym typeface="+mn-ea"/>
              </a:rPr>
              <a:t>）资产阶级社会，即建立在私有财产和自愿交换基础上的市场经济社会。黑格尔与马克思的市民社会属于这个范畴。</a:t>
            </a:r>
            <a:r>
              <a:rPr lang="en-US" altLang="zh-CN" sz="2400" kern="0" noProof="0">
                <a:ln>
                  <a:noFill/>
                </a:ln>
                <a:effectLst>
                  <a:outerShdw blurRad="38100" dist="38100" dir="2700000" algn="tl">
                    <a:srgbClr val="000000"/>
                  </a:outerShdw>
                </a:effectLst>
                <a:uLnTx/>
                <a:uFillTx/>
                <a:sym typeface="+mn-ea"/>
              </a:rPr>
              <a:t>3</a:t>
            </a:r>
            <a:r>
              <a:rPr lang="zh-CN" altLang="en-US" sz="2400" kern="0" noProof="0">
                <a:ln>
                  <a:noFill/>
                </a:ln>
                <a:effectLst>
                  <a:outerShdw blurRad="38100" dist="38100" dir="2700000" algn="tl">
                    <a:srgbClr val="000000"/>
                  </a:outerShdw>
                </a:effectLst>
                <a:uLnTx/>
                <a:uFillTx/>
                <a:sym typeface="+mn-ea"/>
              </a:rPr>
              <a:t>）民间社会，包括各种自发地形成的独立于正式地组织起来的经济系统与行政系统各种社会组织和社会运动。</a:t>
            </a:r>
            <a:r>
              <a:rPr lang="en-US" altLang="zh-CN" sz="2400" kern="0" noProof="0">
                <a:ln>
                  <a:noFill/>
                </a:ln>
                <a:effectLst>
                  <a:outerShdw blurRad="38100" dist="38100" dir="2700000" algn="tl">
                    <a:srgbClr val="000000"/>
                  </a:outerShdw>
                </a:effectLst>
                <a:uLnTx/>
                <a:uFillTx/>
                <a:sym typeface="+mn-ea"/>
              </a:rPr>
              <a:t>1989</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年前后的天鹅绒革命即被称为市民社会革命。</a:t>
            </a: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337836" y="1629000"/>
            <a:ext cx="3600000" cy="3600000"/>
          </a:xfrm>
          <a:prstGeom prst="ellipse">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19509" y="2828835"/>
            <a:ext cx="3236655" cy="1200329"/>
          </a:xfrm>
          <a:prstGeom prst="rect">
            <a:avLst/>
          </a:prstGeom>
          <a:noFill/>
        </p:spPr>
        <p:txBody>
          <a:bodyPr wrap="none" rtlCol="0">
            <a:spAutoFit/>
          </a:bodyPr>
          <a:lstStyle/>
          <a:p>
            <a:pPr algn="ctr"/>
            <a:r>
              <a:rPr lang="en-US" altLang="zh-CN" sz="7200" dirty="0">
                <a:solidFill>
                  <a:schemeClr val="bg1"/>
                </a:solidFill>
              </a:rPr>
              <a:t>THANKS</a:t>
            </a:r>
            <a:endParaRPr lang="zh-CN" altLang="en-US" sz="7200" dirty="0">
              <a:solidFill>
                <a:schemeClr val="bg1"/>
              </a:solidFill>
            </a:endParaRPr>
          </a:p>
        </p:txBody>
      </p:sp>
      <p:cxnSp>
        <p:nvCxnSpPr>
          <p:cNvPr id="7" name="直接连接符 6"/>
          <p:cNvCxnSpPr/>
          <p:nvPr/>
        </p:nvCxnSpPr>
        <p:spPr>
          <a:xfrm>
            <a:off x="4697836" y="2828835"/>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697836" y="4029164"/>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436036" y="1743300"/>
            <a:ext cx="3403600" cy="34036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黑格尔的市民社会概念</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614680" y="1125855"/>
            <a:ext cx="10923905" cy="414083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市民社会是家庭和国家之间的中介，作为个体特殊性需要实现的场所。市民社会是现代社会所特有的，它依赖于国家的财产权和司法为它提供条件。</a:t>
            </a:r>
            <a:endParaRPr kumimoji="0" lang="en-US" altLang="zh-CN" sz="28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市民社会的普遍性是以特殊性的相互依赖为条件实现的。</a:t>
            </a:r>
            <a:r>
              <a:rPr lang="en-US" altLang="zh-CN" sz="2800" kern="0" noProof="0">
                <a:ln>
                  <a:noFill/>
                </a:ln>
                <a:effectLst>
                  <a:outerShdw blurRad="38100" dist="38100" dir="2700000" algn="tl">
                    <a:srgbClr val="000000"/>
                  </a:outerShdw>
                </a:effectLst>
                <a:uLnTx/>
                <a:uFillTx/>
                <a:sym typeface="+mn-ea"/>
              </a:rPr>
              <a:t>在市民</a:t>
            </a:r>
            <a:r>
              <a:rPr lang="zh-CN" altLang="en-US" sz="2800" kern="0" noProof="0">
                <a:ln>
                  <a:noFill/>
                </a:ln>
                <a:effectLst>
                  <a:outerShdw blurRad="38100" dist="38100" dir="2700000" algn="tl">
                    <a:srgbClr val="000000"/>
                  </a:outerShdw>
                </a:effectLst>
                <a:uLnTx/>
                <a:uFillTx/>
                <a:sym typeface="+mn-ea"/>
              </a:rPr>
              <a:t>社会中，每个人都以自身为目的，其他人不过是实现他的目的的手段。</a:t>
            </a:r>
            <a:r>
              <a:rPr lang="en-US" altLang="zh-CN" sz="2800" kern="0" noProof="0">
                <a:ln>
                  <a:noFill/>
                </a:ln>
                <a:effectLst>
                  <a:outerShdw blurRad="38100" dist="38100" dir="2700000" algn="tl">
                    <a:srgbClr val="000000"/>
                  </a:outerShdw>
                </a:effectLst>
                <a:uLnTx/>
                <a:uFillTx/>
                <a:sym typeface="+mn-ea"/>
              </a:rPr>
              <a:t>“特殊目的通过他人的关系就取得了普遍性的形式，并且在满足他人福利时的同时，满足自己。”（182节）</a:t>
            </a:r>
            <a:endParaRPr kumimoji="0" lang="en-US" altLang="zh-CN" sz="28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黑格尔的市民社会概念来自古典政治经济学传统影响，市民社会本质上就是通过商品交换实现劳动社会化的资本主义社会。</a:t>
            </a:r>
            <a:endParaRPr lang="zh-CN" altLang="en-US" sz="280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亚当</a:t>
            </a:r>
            <a:r>
              <a:rPr lang="en-US" altLang="zh-CN" kern="0" noProof="0">
                <a:ln>
                  <a:noFill/>
                </a:ln>
                <a:solidFill>
                  <a:schemeClr val="tx2"/>
                </a:solidFill>
                <a:effectLst>
                  <a:outerShdw blurRad="38100" dist="38100" dir="2700000" algn="tl">
                    <a:srgbClr val="000000"/>
                  </a:outerShdw>
                </a:effectLst>
                <a:uLnTx/>
                <a:uFillTx/>
                <a:latin typeface="+mj-lt"/>
                <a:ea typeface="+mj-ea"/>
                <a:sym typeface="+mn-ea"/>
              </a:rPr>
              <a:t>·</a:t>
            </a:r>
            <a:r>
              <a:rPr lang="zh-CN" altLang="en-US" kern="0" noProof="0">
                <a:ln>
                  <a:noFill/>
                </a:ln>
                <a:solidFill>
                  <a:schemeClr val="tx2"/>
                </a:solidFill>
                <a:effectLst>
                  <a:outerShdw blurRad="38100" dist="38100" dir="2700000" algn="tl">
                    <a:srgbClr val="000000"/>
                  </a:outerShdw>
                </a:effectLst>
                <a:uLnTx/>
                <a:uFillTx/>
                <a:latin typeface="+mj-lt"/>
                <a:ea typeface="宋体" panose="02010600030101010101" pitchFamily="2" charset="-122"/>
                <a:sym typeface="+mn-ea"/>
              </a:rPr>
              <a:t>斯密的</a:t>
            </a:r>
            <a:r>
              <a:rPr lang="en-US" altLang="zh-CN" kern="0" noProof="0">
                <a:ln>
                  <a:noFill/>
                </a:ln>
                <a:solidFill>
                  <a:schemeClr val="tx2"/>
                </a:solidFill>
                <a:effectLst>
                  <a:outerShdw blurRad="38100" dist="38100" dir="2700000" algn="tl">
                    <a:srgbClr val="000000"/>
                  </a:outerShdw>
                </a:effectLst>
                <a:uLnTx/>
                <a:uFillTx/>
                <a:latin typeface="+mj-lt"/>
                <a:ea typeface="宋体" panose="02010600030101010101" pitchFamily="2" charset="-122"/>
                <a:sym typeface="+mn-ea"/>
              </a:rPr>
              <a:t>“</a:t>
            </a:r>
            <a:r>
              <a:rPr lang="zh-CN" altLang="en-US" kern="0" noProof="0">
                <a:ln>
                  <a:noFill/>
                </a:ln>
                <a:solidFill>
                  <a:schemeClr val="tx2"/>
                </a:solidFill>
                <a:effectLst>
                  <a:outerShdw blurRad="38100" dist="38100" dir="2700000" algn="tl">
                    <a:srgbClr val="000000"/>
                  </a:outerShdw>
                </a:effectLst>
                <a:uLnTx/>
                <a:uFillTx/>
                <a:latin typeface="+mj-lt"/>
                <a:ea typeface="宋体" panose="02010600030101010101" pitchFamily="2" charset="-122"/>
                <a:sym typeface="+mn-ea"/>
              </a:rPr>
              <a:t>看不见的手</a:t>
            </a:r>
            <a:r>
              <a:rPr lang="en-US" altLang="zh-CN" kern="0" noProof="0">
                <a:ln>
                  <a:noFill/>
                </a:ln>
                <a:solidFill>
                  <a:schemeClr val="tx2"/>
                </a:solidFill>
                <a:effectLst>
                  <a:outerShdw blurRad="38100" dist="38100" dir="2700000" algn="tl">
                    <a:srgbClr val="000000"/>
                  </a:outerShdw>
                </a:effectLst>
                <a:uLnTx/>
                <a:uFillTx/>
                <a:latin typeface="+mj-lt"/>
                <a:ea typeface="宋体" panose="02010600030101010101" pitchFamily="2" charset="-122"/>
                <a:sym typeface="+mn-ea"/>
              </a:rPr>
              <a:t>”</a:t>
            </a:r>
            <a:r>
              <a:rPr lang="zh-CN" altLang="en-US" kern="0" noProof="0">
                <a:ln>
                  <a:noFill/>
                </a:ln>
                <a:solidFill>
                  <a:schemeClr val="tx2"/>
                </a:solidFill>
                <a:effectLst>
                  <a:outerShdw blurRad="38100" dist="38100" dir="2700000" algn="tl">
                    <a:srgbClr val="000000"/>
                  </a:outerShdw>
                </a:effectLst>
                <a:uLnTx/>
                <a:uFillTx/>
                <a:latin typeface="+mj-lt"/>
                <a:ea typeface="宋体" panose="02010600030101010101" pitchFamily="2" charset="-122"/>
                <a:sym typeface="+mn-ea"/>
              </a:rPr>
              <a:t>与</a:t>
            </a: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黑格尔人市民社会概念</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603250" y="1174115"/>
            <a:ext cx="10936605" cy="3859518"/>
          </a:xfrm>
          <a:prstGeom prst="rect">
            <a:avLst/>
          </a:prstGeom>
          <a:noFill/>
        </p:spPr>
        <p:txBody>
          <a:bodyPr wrap="square" rtlCol="0">
            <a:spAutoFit/>
          </a:bodyPr>
          <a:lstStyle/>
          <a:p>
            <a:pPr marL="342900" marR="0" lvl="0" indent="-342900" algn="l" defTabSz="914400" rtl="0" eaLnBrk="0" fontAlgn="base" latinLnBrk="1"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亚当</a:t>
            </a:r>
            <a:r>
              <a:rPr lang="en-US" altLang="zh-CN" sz="2400" kern="0" noProof="0" dirty="0">
                <a:ln>
                  <a:noFill/>
                </a:ln>
                <a:effectLst>
                  <a:outerShdw blurRad="38100" dist="38100" dir="2700000" algn="tl">
                    <a:srgbClr val="000000"/>
                  </a:outerShdw>
                </a:effectLst>
                <a:uLnTx/>
                <a:uFillTx/>
                <a:sym typeface="+mn-ea"/>
              </a:rPr>
              <a:t>·</a:t>
            </a:r>
            <a:r>
              <a:rPr lang="zh-CN" altLang="en-US" sz="2400" kern="0" noProof="0" dirty="0">
                <a:ln>
                  <a:noFill/>
                </a:ln>
                <a:effectLst>
                  <a:outerShdw blurRad="38100" dist="38100" dir="2700000" algn="tl">
                    <a:srgbClr val="000000"/>
                  </a:outerShdw>
                </a:effectLst>
                <a:uLnTx/>
                <a:uFillTx/>
                <a:sym typeface="+mn-ea"/>
              </a:rPr>
              <a:t>斯密是黑格尔的直接思想先驱。斯密要解决的核心问题是如何不借助于国家的强制力量，自发地依赖个人的自由行动形成一种合理的社会秩序。他发现，人的自利心和市场的相互结合可以成为替代国家这只看得见手的“看不见的手”，形成一个自由的经济秩序，实现公共福利之目的。</a:t>
            </a:r>
            <a:endParaRPr lang="en-US" altLang="zh-CN" sz="2400" kern="0" dirty="0">
              <a:effectLst>
                <a:outerShdw blurRad="38100" dist="38100" dir="2700000" algn="tl">
                  <a:srgbClr val="000000"/>
                </a:outerShdw>
              </a:effectLst>
              <a:sym typeface="+mn-ea"/>
            </a:endParaRPr>
          </a:p>
          <a:p>
            <a:pPr marL="342900" marR="0" lvl="0" indent="-342900" algn="l" defTabSz="914400" rtl="0" eaLnBrk="0" fontAlgn="base" latinLnBrk="1"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每个人都是自私的，但在社会分工和市场交换条件下，每个人对自己利益的追求可以自发地实现人类的普遍福利。在这个意义上，黑格尔意识到，政治经济学是在现代基础上成长起来的一门科学。在无数偶然的特殊行为中找到必然性：</a:t>
            </a:r>
            <a:r>
              <a:rPr lang="en-US" altLang="zh-CN" sz="2400" kern="0" noProof="0" dirty="0">
                <a:ln>
                  <a:noFill/>
                </a:ln>
                <a:effectLst>
                  <a:outerShdw blurRad="38100" dist="38100" dir="2700000" algn="tl">
                    <a:srgbClr val="000000"/>
                  </a:outerShdw>
                </a:effectLst>
                <a:uLnTx/>
                <a:uFillTx/>
                <a:sym typeface="+mn-ea"/>
              </a:rPr>
              <a:t>“</a:t>
            </a:r>
            <a:r>
              <a:rPr lang="zh-CN" altLang="en-US" sz="2400" kern="0" noProof="0" dirty="0">
                <a:ln>
                  <a:noFill/>
                </a:ln>
                <a:effectLst>
                  <a:outerShdw blurRad="38100" dist="38100" dir="2700000" algn="tl">
                    <a:srgbClr val="000000"/>
                  </a:outerShdw>
                </a:effectLst>
                <a:uLnTx/>
                <a:uFillTx/>
                <a:sym typeface="+mn-ea"/>
              </a:rPr>
              <a:t>这门科学使思想感到荣幸，因为它为一大堆的偶然性找到了规律。”（</a:t>
            </a:r>
            <a:r>
              <a:rPr lang="en-US" altLang="zh-CN" sz="2400" kern="0" noProof="0" dirty="0">
                <a:ln>
                  <a:noFill/>
                </a:ln>
                <a:effectLst>
                  <a:outerShdw blurRad="38100" dist="38100" dir="2700000" algn="tl">
                    <a:srgbClr val="000000"/>
                  </a:outerShdw>
                </a:effectLst>
                <a:uLnTx/>
                <a:uFillTx/>
                <a:sym typeface="+mn-ea"/>
              </a:rPr>
              <a:t>205</a:t>
            </a:r>
            <a:r>
              <a:rPr lang="zh-CN" altLang="en-US" sz="2400" kern="0" noProof="0" dirty="0">
                <a:ln>
                  <a:noFill/>
                </a:ln>
                <a:effectLst>
                  <a:outerShdw blurRad="38100" dist="38100" dir="2700000" algn="tl">
                    <a:srgbClr val="000000"/>
                  </a:outerShdw>
                </a:effectLst>
                <a:uLnTx/>
                <a:uFillTx/>
                <a:sym typeface="+mn-ea"/>
              </a:rPr>
              <a:t>）正就通过对政治经济学的研究，黑格尔摆脱了早期对希腊城邦的浪漫主义幻想，认真地思考市民社会对现代人的意义。</a:t>
            </a:r>
            <a:endParaRPr lang="zh-CN" altLang="en-US" sz="2400" dirty="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市民社会的两大原则</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543560" y="985520"/>
            <a:ext cx="11066780" cy="548322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a:ln>
                  <a:noFill/>
                </a:ln>
                <a:effectLst>
                  <a:outerShdw blurRad="38100" dist="38100" dir="2700000" algn="tl">
                    <a:srgbClr val="000000"/>
                  </a:outerShdw>
                </a:effectLst>
                <a:uLnTx/>
                <a:uFillTx/>
                <a:sym typeface="+mn-ea"/>
              </a:rPr>
              <a:t>作为现代特有的现象（</a:t>
            </a:r>
            <a:r>
              <a:rPr lang="en-US" altLang="zh-CN" sz="2400" kern="0" noProof="0">
                <a:ln>
                  <a:noFill/>
                </a:ln>
                <a:effectLst>
                  <a:outerShdw blurRad="38100" dist="38100" dir="2700000" algn="tl">
                    <a:srgbClr val="000000"/>
                  </a:outerShdw>
                </a:effectLst>
                <a:uLnTx/>
                <a:uFillTx/>
                <a:sym typeface="+mn-ea"/>
              </a:rPr>
              <a:t>“</a:t>
            </a:r>
            <a:r>
              <a:rPr lang="zh-CN" altLang="en-US" sz="2400" kern="0" noProof="0">
                <a:ln>
                  <a:noFill/>
                </a:ln>
                <a:effectLst>
                  <a:outerShdw blurRad="38100" dist="38100" dir="2700000" algn="tl">
                    <a:srgbClr val="000000"/>
                  </a:outerShdw>
                </a:effectLst>
                <a:uLnTx/>
                <a:uFillTx/>
                <a:sym typeface="+mn-ea"/>
              </a:rPr>
              <a:t>市民社会是在现代世界中形成的，现代世界第一次使理念的一切规定各得其所</a:t>
            </a:r>
            <a:r>
              <a:rPr lang="en-US" altLang="zh-CN" sz="2400" kern="0" noProof="0">
                <a:ln>
                  <a:noFill/>
                </a:ln>
                <a:effectLst>
                  <a:outerShdw blurRad="38100" dist="38100" dir="2700000" algn="tl">
                    <a:srgbClr val="000000"/>
                  </a:outerShdw>
                </a:effectLst>
                <a:uLnTx/>
                <a:uFillTx/>
                <a:sym typeface="+mn-ea"/>
              </a:rPr>
              <a:t>”</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a:t>
            </a:r>
            <a:r>
              <a:rPr lang="zh-CN" altLang="en-US" sz="2400" kern="0" noProof="0">
                <a:ln>
                  <a:noFill/>
                </a:ln>
                <a:effectLst>
                  <a:outerShdw blurRad="38100" dist="38100" dir="2700000" algn="tl">
                    <a:srgbClr val="000000"/>
                  </a:outerShdw>
                </a:effectLst>
                <a:uLnTx/>
                <a:uFillTx/>
                <a:sym typeface="+mn-ea"/>
              </a:rPr>
              <a:t>，市民社会对理解现代社会具有特殊的意义。希腊城邦或古代社会体现了实体性原则，个人缺少自主性和独立的自我意识。市场经济通过雇佣劳动和市场交换，把人从传统的实体性关系解放出来，使之成为平等和自由的个人。由此给人的动机和行为带来了新的原则，即特殊性原则。</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a:ln>
                  <a:noFill/>
                </a:ln>
                <a:effectLst>
                  <a:outerShdw blurRad="38100" dist="38100" dir="2700000" algn="tl">
                    <a:srgbClr val="000000"/>
                  </a:outerShdw>
                </a:effectLst>
                <a:uLnTx/>
                <a:uFillTx/>
                <a:sym typeface="+mn-ea"/>
              </a:rPr>
              <a:t>特殊性原则：</a:t>
            </a:r>
            <a:r>
              <a:rPr lang="en-US" altLang="zh-CN" sz="2400" kern="0" noProof="0">
                <a:ln>
                  <a:noFill/>
                </a:ln>
                <a:effectLst>
                  <a:outerShdw blurRad="38100" dist="38100" dir="2700000" algn="tl">
                    <a:srgbClr val="000000"/>
                  </a:outerShdw>
                </a:effectLst>
                <a:uLnTx/>
                <a:uFillTx/>
                <a:sym typeface="+mn-ea"/>
              </a:rPr>
              <a:t>具体的人作为特殊的人本身就是目的</a:t>
            </a:r>
            <a:r>
              <a:rPr lang="zh-CN" altLang="en-US" sz="2400" kern="0" noProof="0">
                <a:ln>
                  <a:noFill/>
                </a:ln>
                <a:effectLst>
                  <a:outerShdw blurRad="38100" dist="38100" dir="2700000" algn="tl">
                    <a:srgbClr val="000000"/>
                  </a:outerShdw>
                </a:effectLst>
                <a:uLnTx/>
                <a:uFillTx/>
                <a:sym typeface="+mn-ea"/>
              </a:rPr>
              <a:t>；人的物质需求的内在必然性和任意的偶然性的混合，构成了人的需求的特殊性。</a:t>
            </a:r>
            <a:endParaRPr kumimoji="0" lang="en-US" altLang="zh-CN" sz="24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a:ln>
                  <a:noFill/>
                </a:ln>
                <a:effectLst>
                  <a:outerShdw blurRad="38100" dist="38100" dir="2700000" algn="tl">
                    <a:srgbClr val="000000"/>
                  </a:outerShdw>
                </a:effectLst>
                <a:uLnTx/>
                <a:uFillTx/>
                <a:sym typeface="+mn-ea"/>
              </a:rPr>
              <a:t>普遍原则：每个人作为需求的个体，都必须依赖于他者才能满足自己的需要。在这个意义上，人与人之间相互依赖和互为中介的，因为市民社会提供了特殊需要满足的普遍条件。</a:t>
            </a:r>
            <a:endParaRPr kumimoji="0" lang="en-US" altLang="zh-CN" sz="24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a:ln>
                  <a:noFill/>
                </a:ln>
                <a:effectLst>
                  <a:outerShdw blurRad="38100" dist="38100" dir="2700000" algn="tl">
                    <a:srgbClr val="000000"/>
                  </a:outerShdw>
                </a:effectLst>
                <a:uLnTx/>
                <a:uFillTx/>
                <a:sym typeface="+mn-ea"/>
              </a:rPr>
              <a:t> </a:t>
            </a:r>
            <a:r>
              <a:rPr lang="en-US" altLang="zh-CN" sz="2400" kern="0" noProof="0">
                <a:ln>
                  <a:noFill/>
                </a:ln>
                <a:effectLst>
                  <a:outerShdw blurRad="38100" dist="38100" dir="2700000" algn="tl">
                    <a:srgbClr val="000000"/>
                  </a:outerShdw>
                </a:effectLst>
                <a:uLnTx/>
                <a:uFillTx/>
                <a:sym typeface="+mn-ea"/>
              </a:rPr>
              <a:t>“个别的人，作为这种国家的市民来说，就是私人，他们都把本身利益作为自己的目的。由于这个目的是以普遍物为中介的，</a:t>
            </a:r>
            <a:r>
              <a:rPr lang="zh-CN" altLang="en-US" sz="2400" kern="0" noProof="0">
                <a:ln>
                  <a:noFill/>
                </a:ln>
                <a:effectLst>
                  <a:outerShdw blurRad="38100" dist="38100" dir="2700000" algn="tl">
                    <a:srgbClr val="000000"/>
                  </a:outerShdw>
                </a:effectLst>
                <a:uLnTx/>
                <a:uFillTx/>
                <a:sym typeface="+mn-ea"/>
              </a:rPr>
              <a:t>从而在他们看来普遍物是一种手段。所以，如果他们要达到这个目的，就只能按照普遍方式来规定他们的知识、意志和活动，并使自己成为社会联系的锁链中的一环。</a:t>
            </a:r>
            <a:r>
              <a:rPr lang="en-US" altLang="zh-CN" sz="2400" kern="0" noProof="0">
                <a:ln>
                  <a:noFill/>
                </a:ln>
                <a:effectLst>
                  <a:outerShdw blurRad="38100" dist="38100" dir="2700000" algn="tl">
                    <a:srgbClr val="000000"/>
                  </a:outerShdw>
                </a:effectLst>
                <a:uLnTx/>
                <a:uFillTx/>
                <a:sym typeface="+mn-ea"/>
              </a:rPr>
              <a:t>”（187节）</a:t>
            </a:r>
            <a:endParaRPr lang="zh-CN" altLang="en-US" sz="2400"/>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市民社会辩证性（积极方面）</a:t>
            </a:r>
            <a:endParaRPr lang="en-US" altLang="zh-CN" kern="0" noProof="0">
              <a:ln>
                <a:noFill/>
              </a:ln>
              <a:solidFill>
                <a:schemeClr val="tx2"/>
              </a:solidFill>
              <a:effectLst>
                <a:outerShdw blurRad="38100" dist="38100" dir="2700000" algn="tl">
                  <a:srgbClr val="000000"/>
                </a:outerShdw>
              </a:effectLst>
              <a:uLnTx/>
              <a:uFillTx/>
              <a:latin typeface="+mj-lt"/>
              <a:ea typeface="+mj-ea"/>
              <a:sym typeface="+mn-ea"/>
            </a:endParaRPr>
          </a:p>
        </p:txBody>
      </p:sp>
      <p:sp>
        <p:nvSpPr>
          <p:cNvPr id="3" name="文本框 2"/>
          <p:cNvSpPr txBox="1"/>
          <p:nvPr/>
        </p:nvSpPr>
        <p:spPr>
          <a:xfrm>
            <a:off x="591185" y="986790"/>
            <a:ext cx="11102340" cy="5483225"/>
          </a:xfrm>
          <a:prstGeom prst="rect">
            <a:avLst/>
          </a:prstGeom>
          <a:noFill/>
        </p:spPr>
        <p:txBody>
          <a:bodyPr wrap="square" rtlCol="0">
            <a:spAutoFit/>
          </a:bodyPr>
          <a:lstStyle/>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400" kern="0" noProof="0">
                <a:ln>
                  <a:noFill/>
                </a:ln>
                <a:effectLst>
                  <a:outerShdw blurRad="38100" dist="38100" dir="2700000" algn="tl">
                    <a:srgbClr val="000000"/>
                  </a:outerShdw>
                </a:effectLst>
                <a:uLnTx/>
                <a:uFillTx/>
                <a:sym typeface="+mn-ea"/>
              </a:rPr>
              <a:t>市民社会是辩证的，相互矛盾的现象，既有积极性，也有消极性。这一辩证的双重性与市民社会的二大原则有关。黑格尔说：</a:t>
            </a:r>
            <a:r>
              <a:rPr lang="en-US" altLang="zh-CN" sz="2400" kern="0" noProof="0">
                <a:ln>
                  <a:noFill/>
                </a:ln>
                <a:effectLst>
                  <a:outerShdw blurRad="38100" dist="38100" dir="2700000" algn="tl">
                    <a:srgbClr val="000000"/>
                  </a:outerShdw>
                </a:effectLst>
                <a:uLnTx/>
                <a:uFillTx/>
                <a:sym typeface="+mn-ea"/>
              </a:rPr>
              <a:t>“</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具体的人作为特殊的人本身就是目的；作为各种需求的整体以及自然必然性与任性的混合体来说，他是市民社会的一个原则。但是特殊的人在本质上是同另一些这种特殊性相关的，所以每一个特殊的人都是通过他人的中介，同时也无条件地通过普遍性的形式的中介，而肯定自己并得到满足。</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（第</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182</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节）正是特殊性与普遍性之间的交织关系使市民社会具有辩证性。从其积极方面看：</a:t>
            </a:r>
            <a:endParaRPr kumimoji="0" lang="en-US" altLang="zh-CN" sz="24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en-US" altLang="zh-CN" sz="2400" kern="0" noProof="0">
                <a:ln>
                  <a:noFill/>
                </a:ln>
                <a:effectLst>
                  <a:outerShdw blurRad="38100" dist="38100" dir="2700000" algn="tl">
                    <a:srgbClr val="000000"/>
                  </a:outerShdw>
                </a:effectLst>
                <a:uLnTx/>
                <a:uFillTx/>
                <a:sym typeface="+mn-ea"/>
              </a:rPr>
              <a:t>1</a:t>
            </a:r>
            <a:r>
              <a:rPr lang="zh-CN" altLang="en-US" sz="2400" kern="0" noProof="0">
                <a:ln>
                  <a:noFill/>
                </a:ln>
                <a:effectLst>
                  <a:outerShdw blurRad="38100" dist="38100" dir="2700000" algn="tl">
                    <a:srgbClr val="000000"/>
                  </a:outerShdw>
                </a:effectLst>
                <a:uLnTx/>
                <a:uFillTx/>
                <a:sym typeface="+mn-ea"/>
              </a:rPr>
              <a:t>、市民社会是家庭与国家之间的差异性阶段，是从实体性的伦理同一性向普遍的伦理共同体过渡的中介阶段。</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en-US" altLang="zh-CN" sz="2400" kern="0" noProof="0">
                <a:ln>
                  <a:noFill/>
                </a:ln>
                <a:effectLst>
                  <a:outerShdw blurRad="38100" dist="38100" dir="2700000" algn="tl">
                    <a:srgbClr val="000000"/>
                  </a:outerShdw>
                </a:effectLst>
                <a:uLnTx/>
                <a:uFillTx/>
                <a:sym typeface="+mn-ea"/>
              </a:rPr>
              <a:t>2</a:t>
            </a:r>
            <a:r>
              <a:rPr lang="zh-CN" altLang="en-US" sz="2400" kern="0" noProof="0">
                <a:ln>
                  <a:noFill/>
                </a:ln>
                <a:effectLst>
                  <a:outerShdw blurRad="38100" dist="38100" dir="2700000" algn="tl">
                    <a:srgbClr val="000000"/>
                  </a:outerShdw>
                </a:effectLst>
                <a:uLnTx/>
                <a:uFillTx/>
                <a:sym typeface="+mn-ea"/>
              </a:rPr>
              <a:t>、市民社会是现代世界中形成的，现代世界第一次使特殊性或个体的解放成为可能。</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en-US" altLang="zh-CN" sz="2400" kern="0" noProof="0">
                <a:ln>
                  <a:noFill/>
                </a:ln>
                <a:effectLst>
                  <a:outerShdw blurRad="38100" dist="38100" dir="2700000" algn="tl">
                    <a:srgbClr val="000000"/>
                  </a:outerShdw>
                </a:effectLst>
                <a:uLnTx/>
                <a:uFillTx/>
                <a:sym typeface="+mn-ea"/>
              </a:rPr>
              <a:t>3</a:t>
            </a:r>
            <a:r>
              <a:rPr lang="zh-CN" altLang="en-US" sz="2400" kern="0" noProof="0">
                <a:ln>
                  <a:noFill/>
                </a:ln>
                <a:effectLst>
                  <a:outerShdw blurRad="38100" dist="38100" dir="2700000" algn="tl">
                    <a:srgbClr val="000000"/>
                  </a:outerShdw>
                </a:effectLst>
                <a:uLnTx/>
                <a:uFillTx/>
                <a:sym typeface="+mn-ea"/>
              </a:rPr>
              <a:t>、市民社会是个体普遍联系的中介。虽然主观上每个人都是独立的主体，是绝对的目的，他人对他来是纯粹的虚无。但是，在市民社会中人们互为目的，在满足他人福利时，也满足自己的福利。（</a:t>
            </a:r>
            <a:r>
              <a:rPr lang="en-US" altLang="zh-CN" sz="2400" kern="0" noProof="0">
                <a:ln>
                  <a:noFill/>
                </a:ln>
                <a:effectLst>
                  <a:outerShdw blurRad="38100" dist="38100" dir="2700000" algn="tl">
                    <a:srgbClr val="000000"/>
                  </a:outerShdw>
                </a:effectLst>
                <a:uLnTx/>
                <a:uFillTx/>
                <a:sym typeface="+mn-ea"/>
              </a:rPr>
              <a:t>182节、184节）</a:t>
            </a:r>
            <a:endParaRPr lang="zh-CN" altLang="en-US" sz="2400"/>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市民社会辩证性（消极方面）</a:t>
            </a:r>
            <a:endParaRPr lang="zh-CN" altLang="en-US"/>
          </a:p>
        </p:txBody>
      </p:sp>
      <p:sp>
        <p:nvSpPr>
          <p:cNvPr id="3" name="文本框 2"/>
          <p:cNvSpPr txBox="1"/>
          <p:nvPr/>
        </p:nvSpPr>
        <p:spPr>
          <a:xfrm>
            <a:off x="638810" y="986155"/>
            <a:ext cx="10888345" cy="430149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400" b="1" kern="0" noProof="0">
                <a:ln>
                  <a:noFill/>
                </a:ln>
                <a:effectLst>
                  <a:outerShdw blurRad="38100" dist="38100" dir="2700000" algn="tl">
                    <a:srgbClr val="000000"/>
                  </a:outerShdw>
                </a:effectLst>
                <a:uLnTx/>
                <a:uFillTx/>
                <a:sym typeface="+mn-ea"/>
              </a:rPr>
              <a:t>市民社会的消极性缘于特殊性原则中包含的任性和普遍性原则的抽象性。</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en-US" altLang="zh-CN" sz="2400" kern="0" noProof="0">
                <a:ln>
                  <a:noFill/>
                </a:ln>
                <a:effectLst>
                  <a:outerShdw blurRad="38100" dist="38100" dir="2700000" algn="tl">
                    <a:srgbClr val="000000"/>
                  </a:outerShdw>
                </a:effectLst>
                <a:uLnTx/>
                <a:uFillTx/>
                <a:sym typeface="+mn-ea"/>
              </a:rPr>
              <a:t>1</a:t>
            </a:r>
            <a:r>
              <a:rPr lang="zh-CN" altLang="en-US" sz="2400" kern="0" noProof="0">
                <a:ln>
                  <a:noFill/>
                </a:ln>
                <a:effectLst>
                  <a:outerShdw blurRad="38100" dist="38100" dir="2700000" algn="tl">
                    <a:srgbClr val="000000"/>
                  </a:outerShdw>
                </a:effectLst>
                <a:uLnTx/>
                <a:uFillTx/>
                <a:sym typeface="+mn-ea"/>
              </a:rPr>
              <a:t>）每个人都以自身为目的，其他一切在他人看来都是虚无。</a:t>
            </a:r>
            <a:r>
              <a:rPr lang="en-US" altLang="zh-CN" sz="2400" kern="0" noProof="0">
                <a:ln>
                  <a:noFill/>
                </a:ln>
                <a:effectLst>
                  <a:outerShdw blurRad="38100" dist="38100" dir="2700000" algn="tl">
                    <a:srgbClr val="000000"/>
                  </a:outerShdw>
                </a:effectLst>
                <a:uLnTx/>
                <a:uFillTx/>
                <a:sym typeface="+mn-ea"/>
              </a:rPr>
              <a:t>2</a:t>
            </a:r>
            <a:r>
              <a:rPr lang="zh-CN" altLang="en-US" sz="2400" kern="0" noProof="0">
                <a:ln>
                  <a:noFill/>
                </a:ln>
                <a:effectLst>
                  <a:outerShdw blurRad="38100" dist="38100" dir="2700000" algn="tl">
                    <a:srgbClr val="000000"/>
                  </a:outerShdw>
                </a:effectLst>
                <a:uLnTx/>
                <a:uFillTx/>
                <a:sym typeface="+mn-ea"/>
              </a:rPr>
              <a:t>、每个人都把他人作为手段，把自己当作目的。</a:t>
            </a:r>
            <a:r>
              <a:rPr lang="en-US" altLang="zh-CN" sz="2400" kern="0" noProof="0">
                <a:ln>
                  <a:noFill/>
                </a:ln>
                <a:effectLst>
                  <a:outerShdw blurRad="38100" dist="38100" dir="2700000" algn="tl">
                    <a:srgbClr val="000000"/>
                  </a:outerShdw>
                </a:effectLst>
                <a:uLnTx/>
                <a:uFillTx/>
                <a:sym typeface="+mn-ea"/>
              </a:rPr>
              <a:t>3</a:t>
            </a:r>
            <a:r>
              <a:rPr lang="zh-CN" altLang="en-US" sz="2400" kern="0" noProof="0">
                <a:ln>
                  <a:noFill/>
                </a:ln>
                <a:effectLst>
                  <a:outerShdw blurRad="38100" dist="38100" dir="2700000" algn="tl">
                    <a:srgbClr val="000000"/>
                  </a:outerShdw>
                </a:effectLst>
                <a:uLnTx/>
                <a:uFillTx/>
                <a:sym typeface="+mn-ea"/>
              </a:rPr>
              <a:t>、市民社会充斥着偶然性和非正义性，“在这一基地上，一切癖性、一切秉赋，一切有关出生和幸运的偶然性都自由地活跃着</a:t>
            </a:r>
            <a:r>
              <a:rPr lang="en-US" altLang="zh-CN" sz="2400" kern="0" noProof="0">
                <a:ln>
                  <a:noFill/>
                </a:ln>
                <a:effectLst>
                  <a:outerShdw blurRad="38100" dist="38100" dir="2700000" algn="tl">
                    <a:srgbClr val="000000"/>
                  </a:outerShdw>
                </a:effectLst>
                <a:uLnTx/>
                <a:uFillTx/>
                <a:sym typeface="+mn-ea"/>
              </a:rPr>
              <a:t>……</a:t>
            </a:r>
            <a:r>
              <a:rPr lang="zh-CN" altLang="en-US" sz="2400" kern="0" noProof="0">
                <a:ln>
                  <a:noFill/>
                </a:ln>
                <a:effectLst>
                  <a:outerShdw blurRad="38100" dist="38100" dir="2700000" algn="tl">
                    <a:srgbClr val="000000"/>
                  </a:outerShdw>
                </a:effectLst>
                <a:uLnTx/>
                <a:uFillTx/>
                <a:sym typeface="+mn-ea"/>
              </a:rPr>
              <a:t>。</a:t>
            </a:r>
            <a:r>
              <a:rPr lang="en-US" altLang="zh-CN" sz="2400" kern="0" noProof="0">
                <a:ln>
                  <a:noFill/>
                </a:ln>
                <a:effectLst>
                  <a:outerShdw blurRad="38100" dist="38100" dir="2700000" algn="tl">
                    <a:srgbClr val="000000"/>
                  </a:outerShdw>
                </a:effectLst>
                <a:uLnTx/>
                <a:uFillTx/>
                <a:sym typeface="+mn-ea"/>
              </a:rPr>
              <a:t>4</a:t>
            </a:r>
            <a:r>
              <a:rPr lang="zh-CN" altLang="en-US" sz="2400" kern="0" noProof="0">
                <a:ln>
                  <a:noFill/>
                </a:ln>
                <a:effectLst>
                  <a:outerShdw blurRad="38100" dist="38100" dir="2700000" algn="tl">
                    <a:srgbClr val="000000"/>
                  </a:outerShdw>
                </a:effectLst>
                <a:uLnTx/>
                <a:uFillTx/>
                <a:sym typeface="+mn-ea"/>
              </a:rPr>
              <a:t>、偶然任性和主观偏好的泛滥，引发欲望的不断翻新，人的生活被外在环境和意见所左右。 </a:t>
            </a:r>
            <a:r>
              <a:rPr lang="en-US" altLang="zh-CN" sz="2400" kern="0" noProof="0">
                <a:ln>
                  <a:noFill/>
                </a:ln>
                <a:effectLst>
                  <a:outerShdw blurRad="38100" dist="38100" dir="2700000" algn="tl">
                    <a:srgbClr val="000000"/>
                  </a:outerShdw>
                </a:effectLst>
                <a:uLnTx/>
                <a:uFillTx/>
                <a:sym typeface="+mn-ea"/>
              </a:rPr>
              <a:t>5</a:t>
            </a:r>
            <a:r>
              <a:rPr lang="zh-CN" altLang="en-US" sz="2400" kern="0" noProof="0">
                <a:ln>
                  <a:noFill/>
                </a:ln>
                <a:effectLst>
                  <a:outerShdw blurRad="38100" dist="38100" dir="2700000" algn="tl">
                    <a:srgbClr val="000000"/>
                  </a:outerShdw>
                </a:effectLst>
                <a:uLnTx/>
                <a:uFillTx/>
                <a:sym typeface="+mn-ea"/>
              </a:rPr>
              <a:t>、分工和专业化导致人的技能和能力的片面发展。（第</a:t>
            </a:r>
            <a:r>
              <a:rPr lang="en-US" altLang="zh-CN" sz="2400" kern="0" noProof="0">
                <a:ln>
                  <a:noFill/>
                </a:ln>
                <a:effectLst>
                  <a:outerShdw blurRad="38100" dist="38100" dir="2700000" algn="tl">
                    <a:srgbClr val="000000"/>
                  </a:outerShdw>
                </a:effectLst>
                <a:uLnTx/>
                <a:uFillTx/>
                <a:sym typeface="+mn-ea"/>
              </a:rPr>
              <a:t>182</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节）</a:t>
            </a:r>
            <a:endParaRPr kumimoji="0" lang="en-US" altLang="zh-CN" sz="24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400" kern="0" noProof="0">
                <a:ln>
                  <a:noFill/>
                </a:ln>
                <a:effectLst>
                  <a:outerShdw blurRad="38100" dist="38100" dir="2700000" algn="tl">
                    <a:srgbClr val="000000"/>
                  </a:outerShdw>
                </a:effectLst>
                <a:uLnTx/>
                <a:uFillTx/>
                <a:sym typeface="+mn-ea"/>
              </a:rPr>
              <a:t>在市民社会中，人的需求的满足，生产和技术的发展是通过特殊性与普遍性之间对抗实现的，其结果是“市民社会在这些对立中以及它们的错综复杂的关系中，既提供了荒淫和贫困的景象，也提供了为两者所共同的生理上的和伦理上的蜕化的景色。”（</a:t>
            </a:r>
            <a:r>
              <a:rPr lang="en-US" altLang="zh-CN" sz="2400" kern="0" noProof="0">
                <a:ln>
                  <a:noFill/>
                </a:ln>
                <a:effectLst>
                  <a:outerShdw blurRad="38100" dist="38100" dir="2700000" algn="tl">
                    <a:srgbClr val="000000"/>
                  </a:outerShdw>
                </a:effectLst>
                <a:uLnTx/>
                <a:uFillTx/>
                <a:sym typeface="+mn-ea"/>
              </a:rPr>
              <a:t>185节）</a:t>
            </a:r>
            <a:endParaRPr lang="zh-CN" altLang="en-US" sz="2400"/>
          </a:p>
        </p:txBody>
      </p:sp>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acf8025c-a482-424f-b171-baf08e57f5d4"/>
  <p:tag name="COMMONDATA" val="eyJoZGlkIjoiNzdlMGYxYjJhZTJiODk5ZTMxMDY3MjdhNDBiZDczZW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6490</Words>
  <Application>Microsoft Office PowerPoint</Application>
  <PresentationFormat>宽屏</PresentationFormat>
  <Paragraphs>141</Paragraphs>
  <Slides>40</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40</vt:i4>
      </vt:variant>
    </vt:vector>
  </HeadingPairs>
  <TitlesOfParts>
    <vt:vector size="47" baseType="lpstr">
      <vt:lpstr>仿宋</vt:lpstr>
      <vt:lpstr>宋体</vt:lpstr>
      <vt:lpstr>微软雅黑</vt:lpstr>
      <vt:lpstr>Arial</vt:lpstr>
      <vt:lpstr>Calibri</vt:lpstr>
      <vt:lpstr>Wingdings</vt:lpstr>
      <vt:lpstr>Office 主题</vt:lpstr>
      <vt:lpstr>市民社会</vt:lpstr>
      <vt:lpstr>市民社会的观点</vt:lpstr>
      <vt:lpstr> 从家庭到市民社会 </vt:lpstr>
      <vt:lpstr> 市民社会概念 </vt:lpstr>
      <vt:lpstr> 黑格尔的市民社会概念 </vt:lpstr>
      <vt:lpstr> 亚当·斯密的“看不见的手”与黑格尔人市民社会概念 </vt:lpstr>
      <vt:lpstr> 市民社会的两大原则 </vt:lpstr>
      <vt:lpstr>市民社会辩证性（积极方面）</vt:lpstr>
      <vt:lpstr>市民社会辩证性（消极方面）</vt:lpstr>
      <vt:lpstr>市民社会是不可避免的“恶”</vt:lpstr>
      <vt:lpstr> 市民社会的内容 </vt:lpstr>
      <vt:lpstr>需求体系</vt:lpstr>
      <vt:lpstr> 作为物质生产与交换系统的需求体系 </vt:lpstr>
      <vt:lpstr>需求</vt:lpstr>
      <vt:lpstr> 社会的发展是需求的精致化和多样化 </vt:lpstr>
      <vt:lpstr>需求精致化的辩证法</vt:lpstr>
      <vt:lpstr>劳动</vt:lpstr>
      <vt:lpstr> 劳动与教化 </vt:lpstr>
      <vt:lpstr>异化劳动批判</vt:lpstr>
      <vt:lpstr>财富</vt:lpstr>
      <vt:lpstr> 财富及其意义 </vt:lpstr>
      <vt:lpstr> 财富不平等的必然性 </vt:lpstr>
      <vt:lpstr>贱民是市民社会的固疾</vt:lpstr>
      <vt:lpstr> 不平等的非伦理影响 </vt:lpstr>
      <vt:lpstr>贱民是市民社会的痼疾</vt:lpstr>
      <vt:lpstr>社会等级</vt:lpstr>
      <vt:lpstr> 等级的必然性 </vt:lpstr>
      <vt:lpstr> 三个社会等级 </vt:lpstr>
      <vt:lpstr>等级的重要性</vt:lpstr>
      <vt:lpstr>司法</vt:lpstr>
      <vt:lpstr> 从需求体系到司法 </vt:lpstr>
      <vt:lpstr>司法的公正</vt:lpstr>
      <vt:lpstr>警察</vt:lpstr>
      <vt:lpstr>从司法到警察</vt:lpstr>
      <vt:lpstr>警察的功能</vt:lpstr>
      <vt:lpstr>同业公会</vt:lpstr>
      <vt:lpstr>同业公会的必要性</vt:lpstr>
      <vt:lpstr>同业公会的重要性</vt:lpstr>
      <vt:lpstr> 从市民社会到国家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Ryan Lee</dc:creator>
  <cp:lastModifiedBy>xingfuw</cp:lastModifiedBy>
  <cp:revision>73</cp:revision>
  <dcterms:created xsi:type="dcterms:W3CDTF">2014-04-01T11:22:00Z</dcterms:created>
  <dcterms:modified xsi:type="dcterms:W3CDTF">2024-05-14T08:02:55Z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B37F27E55F1749C99190CA647EAD241E_12</vt:lpwstr>
  </property>
</Properties>
</file>