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258" r:id="rId4"/>
    <p:sldId id="323" r:id="rId5"/>
    <p:sldId id="337" r:id="rId6"/>
    <p:sldId id="302" r:id="rId7"/>
    <p:sldId id="324" r:id="rId8"/>
    <p:sldId id="325" r:id="rId9"/>
    <p:sldId id="326" r:id="rId10"/>
    <p:sldId id="303" r:id="rId11"/>
    <p:sldId id="327" r:id="rId12"/>
    <p:sldId id="304" r:id="rId13"/>
    <p:sldId id="339" r:id="rId14"/>
    <p:sldId id="340" r:id="rId15"/>
    <p:sldId id="341" r:id="rId16"/>
    <p:sldId id="332" r:id="rId17"/>
    <p:sldId id="345" r:id="rId18"/>
    <p:sldId id="342" r:id="rId19"/>
    <p:sldId id="348" r:id="rId20"/>
    <p:sldId id="349" r:id="rId21"/>
    <p:sldId id="27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9" autoAdjust="0"/>
    <p:restoredTop sz="94660"/>
  </p:normalViewPr>
  <p:slideViewPr>
    <p:cSldViewPr snapToGrid="0" showGuides="1">
      <p:cViewPr varScale="1">
        <p:scale>
          <a:sx n="68" d="100"/>
          <a:sy n="68" d="100"/>
        </p:scale>
        <p:origin x="864" y="32"/>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3600" dirty="0"/>
              <a:t>导言（</a:t>
            </a:r>
            <a:r>
              <a:rPr lang="en-US" altLang="zh-CN" sz="3600" dirty="0"/>
              <a:t>1</a:t>
            </a:r>
            <a:r>
              <a:rPr lang="zh-CN" altLang="en-US" sz="3600" dirty="0"/>
              <a:t>）：自由的概念</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自由的三个概念</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t>自由：从否定到自我决定</a:t>
            </a:r>
          </a:p>
        </p:txBody>
      </p:sp>
      <p:sp>
        <p:nvSpPr>
          <p:cNvPr id="3" name="文本框 2"/>
          <p:cNvSpPr txBox="1"/>
          <p:nvPr/>
        </p:nvSpPr>
        <p:spPr>
          <a:xfrm>
            <a:off x="532765" y="1165860"/>
            <a:ext cx="10443210" cy="5457825"/>
          </a:xfrm>
          <a:prstGeom prst="rect">
            <a:avLst/>
          </a:prstGeom>
          <a:noFill/>
        </p:spPr>
        <p:txBody>
          <a:bodyPr wrap="square" rtlCol="0">
            <a:spAutoFit/>
          </a:bodyPr>
          <a:lstStyle/>
          <a:p>
            <a:pPr indent="0" algn="l" eaLnBrk="1" hangingPunct="1">
              <a:lnSpc>
                <a:spcPct val="90000"/>
              </a:lnSpc>
              <a:buSzPct val="100000"/>
              <a:buNone/>
            </a:pPr>
            <a:r>
              <a:rPr lang="zh-CN" altLang="en-US" sz="3200" dirty="0">
                <a:sym typeface="Candara" panose="020E0502030303020204" pitchFamily="34" charset="0"/>
              </a:rPr>
              <a:t>自由的含义或概念不在它的抽象的否定可能性，在不受限制的个人选择之中，而在它的理性意志 的自我决定以及正义的法律和政治制度中发现自由。自由在于理性与现实的和解。这一完整的自由概念需要通过不同的概念环节及其关系来阐释。三种自由概念</a:t>
            </a:r>
            <a:endParaRPr lang="en-US" altLang="zh-CN" sz="3200" dirty="0">
              <a:latin typeface="+mn-lt"/>
              <a:ea typeface="+mn-ea"/>
              <a:cs typeface="+mn-cs"/>
              <a:sym typeface="Candara" panose="020E0502030303020204" pitchFamily="34" charset="0"/>
            </a:endParaRPr>
          </a:p>
          <a:p>
            <a:pPr marL="274955" indent="-274955" algn="l" eaLnBrk="1" hangingPunct="1">
              <a:lnSpc>
                <a:spcPct val="90000"/>
              </a:lnSpc>
              <a:buSzPct val="100000"/>
              <a:buChar char=""/>
            </a:pPr>
            <a:r>
              <a:rPr lang="en-US" altLang="zh-CN" sz="3200" dirty="0">
                <a:sym typeface="Candara" panose="020E0502030303020204" pitchFamily="34" charset="0"/>
              </a:rPr>
              <a:t>抽象的</a:t>
            </a:r>
            <a:r>
              <a:rPr lang="zh-CN" altLang="en-US" sz="3200" dirty="0">
                <a:ea typeface="宋体" panose="02010600030101010101" pitchFamily="2" charset="-122"/>
                <a:sym typeface="Candara" panose="020E0502030303020204" pitchFamily="34" charset="0"/>
              </a:rPr>
              <a:t>无规定性的</a:t>
            </a:r>
            <a:r>
              <a:rPr lang="en-US" altLang="zh-CN" sz="3200" dirty="0">
                <a:sym typeface="Candara" panose="020E0502030303020204" pitchFamily="34" charset="0"/>
              </a:rPr>
              <a:t>否定自由</a:t>
            </a:r>
            <a:r>
              <a:rPr lang="zh-CN" altLang="en-US" sz="3200" dirty="0">
                <a:sym typeface="Candara" panose="020E0502030303020204" pitchFamily="34" charset="0"/>
              </a:rPr>
              <a:t>（第</a:t>
            </a:r>
            <a:r>
              <a:rPr lang="en-US" altLang="zh-CN" sz="3200" dirty="0">
                <a:sym typeface="Candara" panose="020E0502030303020204" pitchFamily="34" charset="0"/>
              </a:rPr>
              <a:t>5</a:t>
            </a:r>
            <a:r>
              <a:rPr lang="zh-CN" altLang="en-US" sz="3200" dirty="0">
                <a:sym typeface="Candara" panose="020E0502030303020204" pitchFamily="34" charset="0"/>
              </a:rPr>
              <a:t>节）</a:t>
            </a:r>
            <a:endParaRPr lang="en-US" altLang="zh-CN" sz="3200" dirty="0">
              <a:latin typeface="+mn-lt"/>
              <a:ea typeface="+mn-ea"/>
              <a:cs typeface="+mn-cs"/>
              <a:sym typeface="Candara" panose="020E0502030303020204" pitchFamily="34" charset="0"/>
            </a:endParaRPr>
          </a:p>
          <a:p>
            <a:pPr marL="274955" indent="-274955" algn="l" eaLnBrk="1" hangingPunct="1">
              <a:lnSpc>
                <a:spcPct val="90000"/>
              </a:lnSpc>
              <a:buSzPct val="100000"/>
              <a:buChar char=""/>
            </a:pPr>
            <a:r>
              <a:rPr lang="zh-CN" altLang="en-US" sz="3200" dirty="0">
                <a:sym typeface="Candara" panose="020E0502030303020204" pitchFamily="34" charset="0"/>
              </a:rPr>
              <a:t>被规定性的特殊的</a:t>
            </a:r>
            <a:r>
              <a:rPr lang="en-US" altLang="zh-CN" sz="3200" dirty="0">
                <a:sym typeface="Candara" panose="020E0502030303020204" pitchFamily="34" charset="0"/>
              </a:rPr>
              <a:t>自由</a:t>
            </a:r>
            <a:r>
              <a:rPr lang="zh-CN" altLang="en-US" sz="3200" dirty="0">
                <a:sym typeface="Candara" panose="020E0502030303020204" pitchFamily="34" charset="0"/>
              </a:rPr>
              <a:t>（第</a:t>
            </a:r>
            <a:r>
              <a:rPr lang="en-US" altLang="zh-CN" sz="3200" dirty="0">
                <a:sym typeface="Candara" panose="020E0502030303020204" pitchFamily="34" charset="0"/>
              </a:rPr>
              <a:t>6</a:t>
            </a:r>
            <a:r>
              <a:rPr lang="zh-CN" altLang="en-US" sz="3200" dirty="0">
                <a:sym typeface="Candara" panose="020E0502030303020204" pitchFamily="34" charset="0"/>
              </a:rPr>
              <a:t>节）</a:t>
            </a:r>
            <a:endParaRPr lang="en-US" altLang="zh-CN" sz="3200" dirty="0">
              <a:latin typeface="+mn-lt"/>
              <a:ea typeface="+mn-ea"/>
              <a:cs typeface="+mn-cs"/>
              <a:sym typeface="Candara" panose="020E0502030303020204" pitchFamily="34" charset="0"/>
            </a:endParaRPr>
          </a:p>
          <a:p>
            <a:pPr marL="274955" indent="-274955" algn="l" eaLnBrk="1" hangingPunct="1">
              <a:lnSpc>
                <a:spcPct val="90000"/>
              </a:lnSpc>
              <a:buSzPct val="100000"/>
              <a:buChar char=""/>
            </a:pPr>
            <a:r>
              <a:rPr lang="en-US" altLang="zh-CN" sz="3200" dirty="0">
                <a:sym typeface="Candara" panose="020E0502030303020204" pitchFamily="34" charset="0"/>
              </a:rPr>
              <a:t>自我决定的</a:t>
            </a:r>
            <a:r>
              <a:rPr lang="zh-CN" altLang="en-US" sz="3200" dirty="0">
                <a:sym typeface="Candara" panose="020E0502030303020204" pitchFamily="34" charset="0"/>
              </a:rPr>
              <a:t>具体</a:t>
            </a:r>
            <a:r>
              <a:rPr lang="en-US" altLang="zh-CN" sz="3200" dirty="0">
                <a:sym typeface="Candara" panose="020E0502030303020204" pitchFamily="34" charset="0"/>
              </a:rPr>
              <a:t>自由</a:t>
            </a:r>
            <a:r>
              <a:rPr lang="zh-CN" altLang="en-US" sz="3200" dirty="0">
                <a:sym typeface="Candara" panose="020E0502030303020204" pitchFamily="34" charset="0"/>
              </a:rPr>
              <a:t>（第</a:t>
            </a:r>
            <a:r>
              <a:rPr lang="en-US" altLang="zh-CN" sz="3200" dirty="0">
                <a:sym typeface="Candara" panose="020E0502030303020204" pitchFamily="34" charset="0"/>
              </a:rPr>
              <a:t>7</a:t>
            </a:r>
            <a:r>
              <a:rPr lang="zh-CN" altLang="en-US" sz="3200" dirty="0">
                <a:sym typeface="Candara" panose="020E0502030303020204" pitchFamily="34" charset="0"/>
              </a:rPr>
              <a:t>节）</a:t>
            </a:r>
            <a:endParaRPr lang="en-US" altLang="zh-CN" sz="3200" dirty="0">
              <a:latin typeface="+mn-lt"/>
              <a:ea typeface="+mn-ea"/>
              <a:cs typeface="+mn-cs"/>
              <a:sym typeface="Candara" panose="020E0502030303020204" pitchFamily="34" charset="0"/>
            </a:endParaRPr>
          </a:p>
          <a:p>
            <a:pPr marL="274955" indent="-274955" algn="l" eaLnBrk="1" hangingPunct="1">
              <a:lnSpc>
                <a:spcPct val="90000"/>
              </a:lnSpc>
              <a:buSzPct val="100000"/>
              <a:buChar char=""/>
            </a:pPr>
            <a:r>
              <a:rPr lang="zh-CN" altLang="en-US" sz="3200" b="1" dirty="0">
                <a:sym typeface="Candara" panose="020E0502030303020204" pitchFamily="34" charset="0"/>
              </a:rPr>
              <a:t>三种自由概念构成一个概念的体系，它们之间的关系是从抽象到具体、从简单到复杂、从片面到全面的发展过程。</a:t>
            </a:r>
            <a:endParaRPr lang="zh-CN" altLang="en-US" sz="3200" dirty="0">
              <a:latin typeface="+mn-lt"/>
              <a:ea typeface="+mn-ea"/>
              <a:cs typeface="+mn-cs"/>
              <a:sym typeface="Candara" panose="020E0502030303020204" pitchFamily="34" charset="0"/>
            </a:endParaRPr>
          </a:p>
          <a:p>
            <a:endParaRPr lang="zh-CN" altLang="en-US" sz="3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抽象的否定自由</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抽象意志的否定自由</a:t>
            </a:r>
            <a:endParaRPr lang="zh-CN" altLang="en-US"/>
          </a:p>
        </p:txBody>
      </p:sp>
      <p:sp>
        <p:nvSpPr>
          <p:cNvPr id="3" name="文本框 2"/>
          <p:cNvSpPr txBox="1"/>
          <p:nvPr/>
        </p:nvSpPr>
        <p:spPr>
          <a:xfrm>
            <a:off x="518160" y="1112520"/>
            <a:ext cx="10836275" cy="5262245"/>
          </a:xfrm>
          <a:prstGeom prst="rect">
            <a:avLst/>
          </a:prstGeom>
          <a:noFill/>
        </p:spPr>
        <p:txBody>
          <a:bodyPr wrap="square" rtlCol="0">
            <a:spAutoFit/>
          </a:bodyPr>
          <a:lstStyle/>
          <a:p>
            <a:pPr marL="274955" indent="-274955" algn="l" eaLnBrk="1" hangingPunct="1">
              <a:buSzPct val="100000"/>
              <a:buChar char=""/>
            </a:pPr>
            <a:r>
              <a:rPr lang="zh-CN" altLang="en-US" sz="2400" dirty="0">
                <a:sym typeface="Candara" panose="020E0502030303020204" pitchFamily="34" charset="0"/>
              </a:rPr>
              <a:t>概念的规定：</a:t>
            </a:r>
            <a:endParaRPr lang="en-US" altLang="zh-CN" sz="24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400" dirty="0">
                <a:sym typeface="Candara" panose="020E0502030303020204" pitchFamily="34" charset="0"/>
              </a:rPr>
              <a:t>意志之所以是自由的在于它具有无限的可能性，能清空任何事实性的限制而保持自己，我之所以是我在于我不是任何东西。“意志包含着纯无规定性或自我在自身中纯反思的要素。在这种反思中，所有出于本性、需要、欲望和冲动而直接存在的限制，或者不论通过什么方式而成为现成的和被规定的内容都消除了。这就是绝对抽象或普遍性的那无界限的无限制，对它自身纯思维。”（</a:t>
            </a:r>
            <a:r>
              <a:rPr lang="en-US" altLang="zh-CN" sz="2400" dirty="0">
                <a:sym typeface="Candara" panose="020E0502030303020204" pitchFamily="34" charset="0"/>
              </a:rPr>
              <a:t>13-14</a:t>
            </a:r>
            <a:r>
              <a:rPr lang="zh-CN" altLang="en-US" sz="2400" dirty="0">
                <a:sym typeface="Candara" panose="020E0502030303020204" pitchFamily="34" charset="0"/>
              </a:rPr>
              <a:t>）简单地说，否定自由意味着“我是我”，我不是任何别的东西，任何对我的规定都是对我的限制。</a:t>
            </a:r>
            <a:endParaRPr lang="zh-CN" altLang="en-US" sz="24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400" dirty="0">
                <a:sym typeface="Candara" panose="020E0502030303020204" pitchFamily="34" charset="0"/>
              </a:rPr>
              <a:t>地位：</a:t>
            </a:r>
            <a:endParaRPr lang="zh-CN" altLang="en-US" sz="24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400" dirty="0">
                <a:sym typeface="Candara" panose="020E0502030303020204" pitchFamily="34" charset="0"/>
              </a:rPr>
              <a:t>这是自由意志的第一个要素，是自由概念的第一个环节。“意志这个要素所含的是，我能摆脱一切东西，放弃一切目的，从一切东西中抽象出来。”这一要素对理解人类自由来说是不可少的，也是人与动物的区别。（</a:t>
            </a:r>
            <a:r>
              <a:rPr lang="en-US" altLang="zh-CN" sz="2400" dirty="0">
                <a:sym typeface="Candara" panose="020E0502030303020204" pitchFamily="34" charset="0"/>
              </a:rPr>
              <a:t>15</a:t>
            </a:r>
            <a:r>
              <a:rPr lang="zh-CN" altLang="en-US" sz="2400" dirty="0">
                <a:sym typeface="Candara" panose="020E0502030303020204" pitchFamily="34" charset="0"/>
              </a:rPr>
              <a:t>）这种自由把握了意志的一个特征：无化，它是人异于物的重要特征，是人的纯思维的自由。</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否定自由的片面性</a:t>
            </a:r>
            <a:endParaRPr lang="zh-CN" altLang="en-US"/>
          </a:p>
        </p:txBody>
      </p:sp>
      <p:sp>
        <p:nvSpPr>
          <p:cNvPr id="3" name="文本框 2"/>
          <p:cNvSpPr txBox="1"/>
          <p:nvPr/>
        </p:nvSpPr>
        <p:spPr>
          <a:xfrm>
            <a:off x="548640" y="986155"/>
            <a:ext cx="10911840" cy="5692775"/>
          </a:xfrm>
          <a:prstGeom prst="rect">
            <a:avLst/>
          </a:prstGeom>
          <a:noFill/>
        </p:spPr>
        <p:txBody>
          <a:bodyPr wrap="square" rtlCol="0">
            <a:spAutoFit/>
          </a:bodyPr>
          <a:lstStyle/>
          <a:p>
            <a:pPr marL="274955" indent="-274955" algn="l" eaLnBrk="1" hangingPunct="1">
              <a:buSzPct val="100000"/>
              <a:buChar char=""/>
            </a:pPr>
            <a:r>
              <a:rPr lang="zh-CN" altLang="en-US" sz="2800" dirty="0">
                <a:sym typeface="Candara" panose="020E0502030303020204" pitchFamily="34" charset="0"/>
              </a:rPr>
              <a:t>理论上的片面性。如果主体能从一切东西中抽象出来，最后主体就是一个非确定的“我”，任何规定性都可以随意取消。这样自由就是陷入不确定性之中。抽象的否定自由是自由的一个因素，但不是自由本身或全体。如果自由意味着我不被任何东西所规定，意味着不断地从一切规定性中逃逸，意味着否定、摧毁一切东西，最终只能走向虚无主义，如存在主义自由观。</a:t>
            </a:r>
            <a:endParaRPr lang="zh-CN" altLang="en-US" sz="28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800" dirty="0">
                <a:sym typeface="Candara" panose="020E0502030303020204" pitchFamily="34" charset="0"/>
              </a:rPr>
              <a:t>在政治上的危害性。一方面，抽象的否定自由运用于现实就会“变成破坏一切的狂热，就会变成某种秩序有嫌疑的个人加以铲除，以及对任何企图重整旗鼓的任何一个组织加以消灭。这种否定的意志只有在破坏某种东西的时候它才感到自己的定在。”（</a:t>
            </a:r>
            <a:r>
              <a:rPr lang="en-US" altLang="zh-CN" sz="2800" dirty="0">
                <a:sym typeface="Candara" panose="020E0502030303020204" pitchFamily="34" charset="0"/>
              </a:rPr>
              <a:t>14</a:t>
            </a:r>
            <a:r>
              <a:rPr lang="zh-CN" altLang="en-US" sz="2800" dirty="0">
                <a:sym typeface="Candara" panose="020E0502030303020204" pitchFamily="34" charset="0"/>
              </a:rPr>
              <a:t>）“否定的自由所相望的其本身不外是抽象的观念，至于这种观念的实现只能是破坏性的怒涛。”（</a:t>
            </a:r>
            <a:r>
              <a:rPr lang="en-US" altLang="zh-CN" sz="2800" dirty="0">
                <a:sym typeface="Candara" panose="020E0502030303020204" pitchFamily="34" charset="0"/>
              </a:rPr>
              <a:t>14-15</a:t>
            </a:r>
            <a:r>
              <a:rPr lang="zh-CN" altLang="en-US" sz="2800" dirty="0">
                <a:sym typeface="Candara" panose="020E0502030303020204" pitchFamily="34" charset="0"/>
              </a:rPr>
              <a:t>）另一方面，抽象否定自由又把人引向消极无为的、否决自己意志的状态，如佛教的涅槃境界。</a:t>
            </a:r>
            <a:endParaRPr lang="zh-CN" altLang="en-US" sz="2800"/>
          </a:p>
        </p:txBody>
      </p:sp>
      <p:sp>
        <p:nvSpPr>
          <p:cNvPr id="4" name="文本框 3"/>
          <p:cNvSpPr txBox="1"/>
          <p:nvPr/>
        </p:nvSpPr>
        <p:spPr>
          <a:xfrm>
            <a:off x="4826000" y="3244850"/>
            <a:ext cx="2540000" cy="368300"/>
          </a:xfrm>
          <a:prstGeom prst="rect">
            <a:avLst/>
          </a:prstGeom>
          <a:noFill/>
        </p:spPr>
        <p:txBody>
          <a:bodyPr wrap="square" rtlCol="0" anchor="t">
            <a:spAutoFit/>
          </a:bodyPr>
          <a:lstStyle/>
          <a:p>
            <a:r>
              <a:rPr lang="zh-CN" altLang="en-US"/>
              <a:t>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000" dirty="0"/>
              <a:t>特殊意志的选择自由</a:t>
            </a:r>
          </a:p>
        </p:txBody>
      </p:sp>
      <p:sp>
        <p:nvSpPr>
          <p:cNvPr id="12" name="文本框 11"/>
          <p:cNvSpPr txBox="1"/>
          <p:nvPr/>
        </p:nvSpPr>
        <p:spPr>
          <a:xfrm>
            <a:off x="6956723" y="-1518701"/>
            <a:ext cx="4044950" cy="9324975"/>
          </a:xfrm>
          <a:prstGeom prst="rect">
            <a:avLst/>
          </a:prstGeom>
          <a:noFill/>
        </p:spPr>
        <p:txBody>
          <a:bodyPr wrap="none" rtlCol="0">
            <a:spAutoFit/>
          </a:bodyPr>
          <a:lstStyle/>
          <a:p>
            <a:r>
              <a:rPr lang="en-US" altLang="zh-CN" sz="60000" dirty="0">
                <a:solidFill>
                  <a:srgbClr val="004F8A"/>
                </a:solidFill>
              </a:rPr>
              <a:t>5</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概念规定</a:t>
            </a:r>
          </a:p>
        </p:txBody>
      </p:sp>
      <p:sp>
        <p:nvSpPr>
          <p:cNvPr id="3" name="文本框 2"/>
          <p:cNvSpPr txBox="1"/>
          <p:nvPr/>
        </p:nvSpPr>
        <p:spPr>
          <a:xfrm>
            <a:off x="364490" y="1173480"/>
            <a:ext cx="11364595" cy="4813241"/>
          </a:xfrm>
          <a:prstGeom prst="rect">
            <a:avLst/>
          </a:prstGeom>
          <a:noFill/>
        </p:spPr>
        <p:txBody>
          <a:bodyPr wrap="square" rtlCol="0">
            <a:spAutoFit/>
          </a:bodyPr>
          <a:lstStyle/>
          <a:p>
            <a:pPr marL="274955" indent="-274955" algn="l" eaLnBrk="1" hangingPunct="1">
              <a:lnSpc>
                <a:spcPct val="110000"/>
              </a:lnSpc>
              <a:buSzPct val="100000"/>
              <a:buFont typeface="Wingdings" panose="05000000000000000000" pitchFamily="2" charset="2"/>
            </a:pPr>
            <a:r>
              <a:rPr lang="zh-CN" altLang="en-US" sz="2000" dirty="0">
                <a:sym typeface="Candara" panose="020E0502030303020204" pitchFamily="34" charset="0"/>
              </a:rPr>
              <a:t>概念的界定：</a:t>
            </a:r>
          </a:p>
          <a:p>
            <a:pPr marL="274955" indent="-274955" algn="l" eaLnBrk="1" hangingPunct="1">
              <a:lnSpc>
                <a:spcPct val="110000"/>
              </a:lnSpc>
              <a:buSzPct val="100000"/>
              <a:buFont typeface="Wingdings" panose="05000000000000000000" pitchFamily="2" charset="2"/>
            </a:pPr>
            <a:r>
              <a:rPr lang="zh-CN" altLang="en-US" sz="2000" dirty="0">
                <a:sym typeface="Candara" panose="020E0502030303020204" pitchFamily="34" charset="0"/>
              </a:rPr>
              <a:t>     自我不仅是意志纯无规定性的否定性，自我就是过渡，自我从无差别的非规定性过渡到有内容的区分、限制和具体内容。在这里，自我成了定在，即确定的存在，它已变成有限性和特殊化的环节。意志在这里等同于有意识的欲望的行动，自由等于选择（</a:t>
            </a:r>
            <a:r>
              <a:rPr lang="en-US" altLang="zh-CN" sz="2000" dirty="0">
                <a:sym typeface="Candara" panose="020E0502030303020204" pitchFamily="34" charset="0"/>
              </a:rPr>
              <a:t>option)</a:t>
            </a:r>
            <a:r>
              <a:rPr lang="zh-CN" altLang="en-US" sz="2000" dirty="0">
                <a:sym typeface="Candara" panose="020E0502030303020204" pitchFamily="34" charset="0"/>
              </a:rPr>
              <a:t>。意志是自由的在于，它不受限制地满足特定的欲望。自然的自由是仅仅是自在的自由意志，它把自由等同于直接的或自然的意志，在直接的意志中，意志的内容是冲动、情欲和倾向这些被自然所规定内容，思维在这里只具有工具意义，还没有涉及意志追求的目标的思考。因此，这种意义上是特殊的意志。</a:t>
            </a:r>
          </a:p>
          <a:p>
            <a:pPr marL="274955" indent="-274955" algn="l" eaLnBrk="1" hangingPunct="1">
              <a:lnSpc>
                <a:spcPct val="110000"/>
              </a:lnSpc>
              <a:buSzPct val="100000"/>
              <a:buFont typeface="Wingdings" panose="05000000000000000000" pitchFamily="2" charset="2"/>
            </a:pPr>
            <a:r>
              <a:rPr lang="zh-CN" altLang="en-US" sz="2000" dirty="0"/>
              <a:t>地位：</a:t>
            </a:r>
          </a:p>
          <a:p>
            <a:pPr marL="274955" indent="-274955" algn="l" eaLnBrk="1" hangingPunct="1">
              <a:lnSpc>
                <a:spcPct val="110000"/>
              </a:lnSpc>
              <a:buSzPct val="100000"/>
              <a:buFont typeface="Wingdings" panose="05000000000000000000" pitchFamily="2" charset="2"/>
            </a:pPr>
            <a:r>
              <a:rPr lang="zh-CN" altLang="en-US" sz="2000" dirty="0">
                <a:sym typeface="Candara" panose="020E0502030303020204" pitchFamily="34" charset="0"/>
              </a:rPr>
              <a:t>      消极的选择自由是对抽象否定自由的扬弃，是从抽象意志的否定自由到理性意志的自我决定自由的过渡环节。“它属于自由，但不构成自由全体。”</a:t>
            </a:r>
            <a:r>
              <a:rPr lang="en-US" altLang="zh-CN" sz="2000" dirty="0">
                <a:sym typeface="Candara" panose="020E0502030303020204" pitchFamily="34" charset="0"/>
              </a:rPr>
              <a:t>“</a:t>
            </a:r>
            <a:r>
              <a:rPr lang="zh-CN" altLang="en-US" sz="2000" dirty="0">
                <a:sym typeface="Candara" panose="020E0502030303020204" pitchFamily="34" charset="0"/>
              </a:rPr>
              <a:t>没有规定性的意志，象仅仅停留在规定性中的东西一样，都是片面的。”（</a:t>
            </a:r>
            <a:r>
              <a:rPr lang="en-US" altLang="zh-CN" sz="2000" dirty="0">
                <a:sym typeface="Candara" panose="020E0502030303020204" pitchFamily="34" charset="0"/>
              </a:rPr>
              <a:t>17</a:t>
            </a:r>
            <a:r>
              <a:rPr lang="zh-CN" altLang="en-US" sz="2000" dirty="0">
                <a:sym typeface="Candara" panose="020E0502030303020204" pitchFamily="34" charset="0"/>
              </a:rPr>
              <a:t>）作为欲望满足能力的自由是自由概念必要环节，意志总是意欲某种东西，这种冲动和欲望是意志的一部分，总是想主宰和支配自己的行动，在这个意义上，意志是自在地就是自由的。“意志就其是自由，然而又是自在的而是就是当下和自然的意志。”（</a:t>
            </a:r>
            <a:r>
              <a:rPr lang="en-US" altLang="zh-CN" sz="2000" dirty="0">
                <a:sym typeface="Candara" panose="020E0502030303020204" pitchFamily="34" charset="0"/>
              </a:rPr>
              <a:t>17</a:t>
            </a:r>
            <a:r>
              <a:rPr lang="zh-CN" altLang="en-US" sz="2000" dirty="0">
                <a:sym typeface="Candara" panose="020E0502030303020204" pitchFamily="34" charset="0"/>
              </a:rPr>
              <a:t>）只要人选择和行动，就是自由。</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片面性</a:t>
            </a:r>
          </a:p>
        </p:txBody>
      </p:sp>
      <p:sp>
        <p:nvSpPr>
          <p:cNvPr id="3" name="文本框 2"/>
          <p:cNvSpPr txBox="1"/>
          <p:nvPr/>
        </p:nvSpPr>
        <p:spPr>
          <a:xfrm>
            <a:off x="566420" y="986155"/>
            <a:ext cx="11015980" cy="4399915"/>
          </a:xfrm>
          <a:prstGeom prst="rect">
            <a:avLst/>
          </a:prstGeom>
          <a:noFill/>
        </p:spPr>
        <p:txBody>
          <a:bodyPr wrap="square" rtlCol="0" anchor="t">
            <a:spAutoFit/>
          </a:bodyPr>
          <a:lstStyle/>
          <a:p>
            <a:r>
              <a:rPr lang="zh-CN" altLang="en-US" sz="2000" dirty="0">
                <a:sym typeface="Candara" panose="020E0502030303020204" pitchFamily="34" charset="0"/>
              </a:rPr>
              <a:t>理性的自由在于从普遍到特殊性，再回到普遍性。选择自由只把握到意志的特殊性环节，但“没有规定性的意志，象仅仅停留在规定性中的东西一样，都是片面的。”（</a:t>
            </a:r>
            <a:r>
              <a:rPr lang="en-US" altLang="zh-CN" sz="2000" dirty="0">
                <a:sym typeface="Candara" panose="020E0502030303020204" pitchFamily="34" charset="0"/>
              </a:rPr>
              <a:t>17</a:t>
            </a:r>
            <a:r>
              <a:rPr lang="zh-CN" altLang="en-US" sz="2000" dirty="0">
                <a:sym typeface="Candara" panose="020E0502030303020204" pitchFamily="34" charset="0"/>
              </a:rPr>
              <a:t>）特殊意志的自由是任性的、偶然的。</a:t>
            </a:r>
          </a:p>
          <a:p>
            <a:r>
              <a:rPr lang="zh-CN" altLang="en-US" sz="2000" dirty="0">
                <a:sym typeface="Candara" panose="020E0502030303020204" pitchFamily="34" charset="0"/>
              </a:rPr>
              <a:t>以欲望、冲动形式体现的意志是自在的自由意志，是自由意志的初级形式，在这里虽然意志是被规定的特殊存在，但是，这种特殊意志还没有被纯化、客观化为普遍的意志。从概念上说，人的欲望、冲动和倾向等等，作为精神发展的成果，都源于意志的合理性，因而自在地是合乎理性的，但在人的自然冲动中，意志又没有达到自为的形式。欲望对象“这一内容对我来说固然一般对我来说是我的东西，但是形式同那个内容仍然是彼此脱离的，由此可见，这个意志仍然是在自身中有限的意志。”（</a:t>
            </a:r>
            <a:r>
              <a:rPr lang="en-US" altLang="zh-CN" sz="2000" dirty="0">
                <a:sym typeface="Candara" panose="020E0502030303020204" pitchFamily="34" charset="0"/>
              </a:rPr>
              <a:t>11</a:t>
            </a:r>
            <a:r>
              <a:rPr lang="zh-CN" altLang="en-US" sz="2000" dirty="0">
                <a:sym typeface="Candara" panose="020E0502030303020204" pitchFamily="34" charset="0"/>
              </a:rPr>
              <a:t>节）这种自由颠倒了理性和情感的关系，把人类行为建立在欲望的因果模式之上，欲望是因，行动是果，否定理性具有动机力量，把理性视为完全受欲望支配并服务于欲望的工具。休谟说：“理性是激情的奴隶，也应当是激情的奴隶。”这种意志把自由理解为选择，但无法给选择提供合理的标准。如果欲望主体就是主体，它就必须解释人们如何在欲望中进行选择并以何种方式满足欲望。在任何一个既定的时刻，总是有无数欲望呈现在主体前面，而人只有可能满足一种或其中几种欲望，这样欲望之间就必然发生冲突。</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445" dirty="0"/>
              <a:t>自我决定的理性自由</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概念的规定</a:t>
            </a:r>
          </a:p>
        </p:txBody>
      </p:sp>
      <p:sp>
        <p:nvSpPr>
          <p:cNvPr id="3" name="文本框 2"/>
          <p:cNvSpPr txBox="1"/>
          <p:nvPr/>
        </p:nvSpPr>
        <p:spPr>
          <a:xfrm>
            <a:off x="90805" y="986155"/>
            <a:ext cx="11603355" cy="4707890"/>
          </a:xfrm>
          <a:prstGeom prst="rect">
            <a:avLst/>
          </a:prstGeom>
          <a:noFill/>
        </p:spPr>
        <p:txBody>
          <a:bodyPr wrap="square" rtlCol="0">
            <a:spAutoFit/>
          </a:bodyPr>
          <a:lstStyle/>
          <a:p>
            <a:pPr marL="274955" indent="-274955" algn="l" eaLnBrk="1" hangingPunct="1">
              <a:buSzPct val="100000"/>
              <a:buChar char=""/>
            </a:pPr>
            <a:r>
              <a:rPr lang="zh-CN" altLang="en-US" sz="2000" dirty="0">
                <a:sym typeface="Candara" panose="020E0502030303020204" pitchFamily="34" charset="0"/>
              </a:rPr>
              <a:t>抽象的否定自由是无内容的形式，特殊意志的选择自由是无形式的内容，“当意志在这双重无规定性中给自己以单一性的形式时，这就构成意志的决定；总之，只有当它做出决定时，它才是现实的意志。”（第</a:t>
            </a:r>
            <a:r>
              <a:rPr lang="en-US" altLang="zh-CN" sz="2000" dirty="0">
                <a:sym typeface="Candara" panose="020E0502030303020204" pitchFamily="34" charset="0"/>
              </a:rPr>
              <a:t>23</a:t>
            </a:r>
            <a:r>
              <a:rPr lang="zh-CN" altLang="en-US" sz="2000" dirty="0">
                <a:sym typeface="Candara" panose="020E0502030303020204" pitchFamily="34" charset="0"/>
              </a:rPr>
              <a:t>页）只有理性才能赋予选择的特殊以普遍性，多样性以统一性。</a:t>
            </a:r>
          </a:p>
          <a:p>
            <a:pPr marL="274955" indent="-274955" algn="l" eaLnBrk="1" hangingPunct="1">
              <a:buSzPct val="100000"/>
              <a:buChar char=""/>
            </a:pPr>
            <a:r>
              <a:rPr lang="zh-CN" altLang="en-US" sz="2000" dirty="0">
                <a:sym typeface="Candara" panose="020E0502030303020204" pitchFamily="34" charset="0"/>
              </a:rPr>
              <a:t>概念的界定：意志是这二个环节的统一，是经过在自身中反思而返回到普遍性的特殊性</a:t>
            </a:r>
            <a:r>
              <a:rPr lang="en-US" altLang="zh-CN" sz="2000" dirty="0">
                <a:sym typeface="Candara" panose="020E0502030303020204" pitchFamily="34" charset="0"/>
              </a:rPr>
              <a:t>——</a:t>
            </a:r>
            <a:r>
              <a:rPr lang="zh-CN" altLang="en-US" sz="2000" dirty="0">
                <a:sym typeface="Candara" panose="020E0502030303020204" pitchFamily="34" charset="0"/>
              </a:rPr>
              <a:t>即单一性，即自我规定 意志。（第</a:t>
            </a:r>
            <a:r>
              <a:rPr lang="en-US" altLang="zh-CN" sz="2000" dirty="0">
                <a:sym typeface="Candara" panose="020E0502030303020204" pitchFamily="34" charset="0"/>
              </a:rPr>
              <a:t>17</a:t>
            </a:r>
            <a:r>
              <a:rPr lang="zh-CN" altLang="en-US" sz="2000" dirty="0">
                <a:sym typeface="Candara" panose="020E0502030303020204" pitchFamily="34" charset="0"/>
              </a:rPr>
              <a:t>页）单一性是普遍性和特殊性的统一，他知道自己是自由的，同时也知道自由需要把自己对象化到特殊的事物之上，但这个特殊物不是与自己无关的，而是意志自我规定 的，在这个意义上，它是在特殊性保持其普遍性，在他者保持自己。</a:t>
            </a:r>
            <a:r>
              <a:rPr lang="en-US" altLang="zh-CN" sz="2000" dirty="0">
                <a:sym typeface="Candara" panose="020E0502030303020204" pitchFamily="34" charset="0"/>
              </a:rPr>
              <a:t>通过</a:t>
            </a:r>
            <a:r>
              <a:rPr lang="zh-CN" altLang="en-US" sz="2000" dirty="0">
                <a:sym typeface="Candara" panose="020E0502030303020204" pitchFamily="34" charset="0"/>
              </a:rPr>
              <a:t>自我规定</a:t>
            </a:r>
            <a:r>
              <a:rPr lang="en-US" altLang="zh-CN" sz="2000" dirty="0">
                <a:sym typeface="Candara" panose="020E0502030303020204" pitchFamily="34" charset="0"/>
              </a:rPr>
              <a:t>把自己设定为特定</a:t>
            </a:r>
            <a:r>
              <a:rPr lang="zh-CN" altLang="en-US" sz="2000" dirty="0">
                <a:sym typeface="Candara" panose="020E0502030303020204" pitchFamily="34" charset="0"/>
              </a:rPr>
              <a:t>的</a:t>
            </a:r>
            <a:r>
              <a:rPr lang="en-US" altLang="zh-CN" sz="2000" dirty="0">
                <a:sym typeface="Candara" panose="020E0502030303020204" pitchFamily="34" charset="0"/>
              </a:rPr>
              <a:t>个人，并把自己与别人意志区分开来</a:t>
            </a:r>
            <a:r>
              <a:rPr lang="zh-CN" altLang="en-US" sz="2000" dirty="0">
                <a:sym typeface="Candara" panose="020E0502030303020204" pitchFamily="34" charset="0"/>
              </a:rPr>
              <a:t>，</a:t>
            </a:r>
            <a:r>
              <a:rPr lang="en-US" altLang="zh-CN" sz="2000" dirty="0">
                <a:sym typeface="Candara" panose="020E0502030303020204" pitchFamily="34" charset="0"/>
              </a:rPr>
              <a:t>在欲望的杂多中保持其统一性</a:t>
            </a:r>
            <a:r>
              <a:rPr lang="zh-CN" altLang="en-US" sz="2000" dirty="0">
                <a:sym typeface="Candara" panose="020E0502030303020204" pitchFamily="34" charset="0"/>
              </a:rPr>
              <a:t>。这种自由概念是具体的。</a:t>
            </a:r>
            <a:endParaRPr lang="en-US" altLang="zh-CN" sz="20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000" dirty="0">
                <a:sym typeface="Candara" panose="020E0502030303020204" pitchFamily="34" charset="0"/>
              </a:rPr>
              <a:t>理智固有的有限性肇始于意志，但意志只有把自己再提升为思维，并给自己种种目的以内在的普遍性，才会扬弃形式与内容的差别，使自己成为客观的无限的意志。自我规定 的自由意味着通过理智与意志的相互渗透，既使人的实践获得经验的内容又具有理智的形式。只有此时，</a:t>
            </a:r>
            <a:r>
              <a:rPr lang="en-US" altLang="zh-CN" sz="2000" dirty="0">
                <a:sym typeface="Candara" panose="020E0502030303020204" pitchFamily="34" charset="0"/>
              </a:rPr>
              <a:t>意志</a:t>
            </a:r>
            <a:r>
              <a:rPr lang="zh-CN" altLang="en-US" sz="2000" dirty="0">
                <a:sym typeface="Candara" panose="020E0502030303020204" pitchFamily="34" charset="0"/>
              </a:rPr>
              <a:t>的行动才能达到理性思维的高度，获得真正的合理性和自觉生。</a:t>
            </a:r>
            <a:endParaRPr lang="en-US" altLang="zh-CN" sz="20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000" dirty="0">
                <a:sym typeface="Candara" panose="020E0502030303020204" pitchFamily="34" charset="0"/>
              </a:rPr>
              <a:t>真正的自由不是任性、放纵，而是在自我限制中实现自己设定 普遍目的。立志成大事者，必善于限制自己。人惟有通过决断，才投入现实，不论作出的决定对他来说是怎样的艰苦。 （</a:t>
            </a:r>
            <a:r>
              <a:rPr lang="en-US" altLang="zh-CN" sz="2000" dirty="0">
                <a:sym typeface="Candara" panose="020E0502030303020204" pitchFamily="34" charset="0"/>
              </a:rPr>
              <a:t>24</a:t>
            </a:r>
            <a:r>
              <a:rPr lang="zh-CN" altLang="en-US" sz="2000" dirty="0">
                <a:sym typeface="Candara" panose="020E0502030303020204" pitchFamily="34" charset="0"/>
              </a:rPr>
              <a:t>页</a:t>
            </a:r>
            <a:r>
              <a:rPr lang="en-US" altLang="zh-CN" sz="2000" dirty="0">
                <a:sym typeface="Candara" panose="020E0502030303020204" pitchFamily="34" charset="0"/>
              </a:rPr>
              <a:t>）</a:t>
            </a:r>
            <a:endParaRPr lang="zh-CN" altLang="en-US" sz="2000" dirty="0">
              <a:latin typeface="+mn-lt"/>
              <a:ea typeface="+mn-ea"/>
              <a:cs typeface="+mn-cs"/>
              <a:sym typeface="Candara" panose="020E0502030303020204" pitchFamily="34" charset="0"/>
            </a:endParaRPr>
          </a:p>
          <a:p>
            <a:endParaRPr lang="zh-CN" altLang="en-US" sz="2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法哲学概述</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在自我限制中获得自由</a:t>
            </a:r>
            <a:endParaRPr lang="zh-CN" altLang="en-US"/>
          </a:p>
        </p:txBody>
      </p:sp>
      <p:sp>
        <p:nvSpPr>
          <p:cNvPr id="3" name="文本框 2"/>
          <p:cNvSpPr txBox="1"/>
          <p:nvPr/>
        </p:nvSpPr>
        <p:spPr>
          <a:xfrm>
            <a:off x="532130" y="1158240"/>
            <a:ext cx="11218545" cy="4892675"/>
          </a:xfrm>
          <a:prstGeom prst="rect">
            <a:avLst/>
          </a:prstGeom>
          <a:noFill/>
        </p:spPr>
        <p:txBody>
          <a:bodyPr wrap="square" rtlCol="0">
            <a:spAutoFit/>
          </a:bodyPr>
          <a:lstStyle/>
          <a:p>
            <a:pPr marL="274955" indent="-274955" algn="l" eaLnBrk="1" hangingPunct="1">
              <a:buSzPct val="100000"/>
              <a:buChar char=""/>
            </a:pPr>
            <a:r>
              <a:rPr lang="zh-CN" altLang="en-US" sz="2400" dirty="0">
                <a:sym typeface="Candara" panose="020E0502030303020204" pitchFamily="34" charset="0"/>
              </a:rPr>
              <a:t>黑格尔自由概念由三个环节组成，即无规定性的同一性意志、有规定性的特殊性意志和普遍性与特殊性相统一的单一性意志。黑格尔把自我决定的自由称为具体的自由概念，从概念上说，具体自由是对纯粹意志和特殊意志的摒弃。纯粹意志的自由是守在自己身边的普遍物，任性自由的意志把自己设定为他物但丧失了普遍性。“至于第三个环节就在于，自我在它的限制中即他物中，守在自己本身那里。”“这第三个环节是自由的具体概念，至于前面两个环节始终是抽象的并且是片面 的。”它是意志通过自我中介返回到自己的本身。       </a:t>
            </a:r>
            <a:endParaRPr lang="zh-CN" altLang="en-US" sz="2400" dirty="0">
              <a:latin typeface="+mn-lt"/>
              <a:ea typeface="+mn-ea"/>
              <a:cs typeface="+mn-cs"/>
              <a:sym typeface="Candara" panose="020E0502030303020204" pitchFamily="34" charset="0"/>
            </a:endParaRPr>
          </a:p>
          <a:p>
            <a:pPr marL="274955" indent="-274955" algn="l" eaLnBrk="1" hangingPunct="1">
              <a:buSzPct val="100000"/>
              <a:buChar char=""/>
            </a:pPr>
            <a:r>
              <a:rPr lang="zh-CN" altLang="en-US" sz="2400" dirty="0">
                <a:sym typeface="Candara" panose="020E0502030303020204" pitchFamily="34" charset="0"/>
              </a:rPr>
              <a:t> 自我限制有二种形式，为了自己的普遍性而限制自己的特殊性；为了他者而限制自己。就前者来说，“自由既不存在于无规定中，也不存在地规定性中，自由同时是它们二者。”这就是“既守在自己身边而又重新回到普遍物。”（</a:t>
            </a:r>
            <a:r>
              <a:rPr lang="en-US" altLang="zh-CN" sz="2400" dirty="0">
                <a:sym typeface="Candara" panose="020E0502030303020204" pitchFamily="34" charset="0"/>
              </a:rPr>
              <a:t>19</a:t>
            </a:r>
            <a:r>
              <a:rPr lang="zh-CN" altLang="en-US" sz="2400" dirty="0">
                <a:sym typeface="Candara" panose="020E0502030303020204" pitchFamily="34" charset="0"/>
              </a:rPr>
              <a:t>页）就后者来说，不是把他者看作自己的对立面，而是视为自己一部分，自己的构成条件。例如，在友谊和爱中，人们极愿意为了他者限制自己，并在这种限制中仍然不失为自己。前者涉及到自我的同一性，后者涉及到自我与他者的统一。</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法哲学是一门以法的理念为对象的科学</a:t>
            </a:r>
            <a:endParaRPr lang="zh-CN" altLang="en-US"/>
          </a:p>
        </p:txBody>
      </p:sp>
      <p:sp>
        <p:nvSpPr>
          <p:cNvPr id="2" name="文本框 1"/>
          <p:cNvSpPr txBox="1"/>
          <p:nvPr/>
        </p:nvSpPr>
        <p:spPr>
          <a:xfrm>
            <a:off x="745490" y="986155"/>
            <a:ext cx="10295255" cy="5262245"/>
          </a:xfrm>
          <a:prstGeom prst="rect">
            <a:avLst/>
          </a:prstGeom>
          <a:noFill/>
        </p:spPr>
        <p:txBody>
          <a:bodyPr wrap="square" rtlCol="0">
            <a:spAutoFit/>
          </a:bodyPr>
          <a:lstStyle/>
          <a:p>
            <a:pPr marL="274955" indent="-274955" algn="l" eaLnBrk="1" hangingPunct="1">
              <a:buSzPct val="100000"/>
              <a:buChar char=""/>
            </a:pPr>
            <a:r>
              <a:rPr lang="en-US" altLang="zh-CN" sz="2800" dirty="0">
                <a:sym typeface="Candara" panose="020E0502030303020204" pitchFamily="34" charset="0"/>
              </a:rPr>
              <a:t>《</a:t>
            </a:r>
            <a:r>
              <a:rPr lang="zh-CN" altLang="en-US" sz="2800" dirty="0">
                <a:sym typeface="Candara" panose="020E0502030303020204" pitchFamily="34" charset="0"/>
              </a:rPr>
              <a:t>导言</a:t>
            </a:r>
            <a:r>
              <a:rPr lang="en-US" altLang="zh-CN" sz="2800" dirty="0">
                <a:sym typeface="Candara" panose="020E0502030303020204" pitchFamily="34" charset="0"/>
              </a:rPr>
              <a:t>》</a:t>
            </a:r>
            <a:r>
              <a:rPr lang="zh-CN" altLang="en-US" sz="2800" dirty="0">
                <a:sym typeface="Candara" panose="020E0502030303020204" pitchFamily="34" charset="0"/>
              </a:rPr>
              <a:t>解释了法哲学的研究对象、内容和方法。</a:t>
            </a:r>
          </a:p>
          <a:p>
            <a:pPr marL="274955" indent="-274955" algn="l" eaLnBrk="1" hangingPunct="1">
              <a:buSzPct val="100000"/>
              <a:buChar char=""/>
            </a:pPr>
            <a:r>
              <a:rPr lang="zh-CN" altLang="en-US" sz="2800" dirty="0">
                <a:sym typeface="Candara" panose="020E0502030303020204" pitchFamily="34" charset="0"/>
              </a:rPr>
              <a:t>法哲学是以法的理念，即法的概念及其现实化为对象的科学。所谓法的概念是法的本质、标准、尺度，它的现实化指法体现于其中的社会世界。在这个意义上，法哲学是以法的理念为对象的科学。</a:t>
            </a:r>
          </a:p>
          <a:p>
            <a:pPr marL="274955" indent="-274955" algn="l" eaLnBrk="1" hangingPunct="1">
              <a:buSzPct val="100000"/>
              <a:buChar char=""/>
            </a:pPr>
            <a:r>
              <a:rPr lang="zh-CN" altLang="en-US" sz="2800" dirty="0">
                <a:sym typeface="Candara" panose="020E0502030303020204" pitchFamily="34" charset="0"/>
              </a:rPr>
              <a:t>理念是概念与它的实存的统一。二者的关系就如灵魂与肉体一样，既有区别又是同一的，没有肉体的灵魂就没有活力，没有灵魂的肉体就没有生气。</a:t>
            </a:r>
            <a:r>
              <a:rPr lang="en-US" altLang="zh-CN" sz="2800" dirty="0">
                <a:sym typeface="Candara" panose="020E0502030303020204" pitchFamily="34" charset="0"/>
              </a:rPr>
              <a:t>“</a:t>
            </a:r>
            <a:r>
              <a:rPr lang="zh-CN" altLang="en-US" sz="2800" dirty="0">
                <a:ea typeface="宋体" panose="02010600030101010101" pitchFamily="2" charset="-122"/>
                <a:sym typeface="Candara" panose="020E0502030303020204" pitchFamily="34" charset="0"/>
              </a:rPr>
              <a:t>所以概念的定在就是概念的肉体，并且与肉体一样听命于创造它的那个灵魂。</a:t>
            </a:r>
            <a:r>
              <a:rPr lang="en-US" altLang="zh-CN" sz="2800" dirty="0">
                <a:ea typeface="宋体" panose="02010600030101010101" pitchFamily="2" charset="-122"/>
                <a:sym typeface="Candara" panose="020E0502030303020204" pitchFamily="34" charset="0"/>
              </a:rPr>
              <a:t>”</a:t>
            </a:r>
            <a:r>
              <a:rPr lang="zh-CN" altLang="en-US" sz="2800" dirty="0">
                <a:sym typeface="Candara" panose="020E0502030303020204" pitchFamily="34" charset="0"/>
              </a:rPr>
              <a:t>“定在与概念、肉体与灵魂的统一便是理念。理念不仅仅是和谐，而且是它们的相互渗透。”</a:t>
            </a:r>
            <a:r>
              <a:rPr lang="en-US" altLang="zh-CN" sz="2800" dirty="0">
                <a:sym typeface="Candara" panose="020E0502030303020204" pitchFamily="34" charset="0"/>
              </a:rPr>
              <a:t>“</a:t>
            </a:r>
            <a:r>
              <a:rPr lang="en-US" altLang="zh-CN" sz="2800" b="1" dirty="0">
                <a:sym typeface="Candara" panose="020E0502030303020204" pitchFamily="34" charset="0"/>
              </a:rPr>
              <a:t>法的理念是自由，为了得到真正的理解，必须在法的概念及其定在中来认识法</a:t>
            </a:r>
            <a:r>
              <a:rPr lang="zh-CN" altLang="en-US" sz="2800" dirty="0">
                <a:sym typeface="Candara" panose="020E0502030303020204" pitchFamily="34" charset="0"/>
              </a:rPr>
              <a:t>。”</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法的概念：广义与狭义</a:t>
            </a:r>
          </a:p>
        </p:txBody>
      </p:sp>
      <p:sp>
        <p:nvSpPr>
          <p:cNvPr id="3" name="文本框 2"/>
          <p:cNvSpPr txBox="1"/>
          <p:nvPr/>
        </p:nvSpPr>
        <p:spPr>
          <a:xfrm>
            <a:off x="761365" y="1120775"/>
            <a:ext cx="10415270" cy="4523105"/>
          </a:xfrm>
          <a:prstGeom prst="rect">
            <a:avLst/>
          </a:prstGeom>
          <a:noFill/>
        </p:spPr>
        <p:txBody>
          <a:bodyPr wrap="square" rtlCol="0">
            <a:spAutoFit/>
          </a:bodyPr>
          <a:lstStyle/>
          <a:p>
            <a:pPr marL="274955" indent="-274955" algn="l" eaLnBrk="1" hangingPunct="1">
              <a:buSzPct val="100000"/>
              <a:buChar char=""/>
            </a:pPr>
            <a:r>
              <a:rPr lang="zh-CN" altLang="en-US" sz="2400" dirty="0">
                <a:sym typeface="Candara" panose="020E0502030303020204" pitchFamily="34" charset="0"/>
              </a:rPr>
              <a:t>广义的法包括一切具有正当性和合理性的规则和制度。</a:t>
            </a:r>
          </a:p>
          <a:p>
            <a:pPr marL="274955" indent="-274955" algn="l" eaLnBrk="1" hangingPunct="1">
              <a:buSzPct val="100000"/>
              <a:buChar char=""/>
            </a:pPr>
            <a:r>
              <a:rPr lang="zh-CN" altLang="en-US" sz="2400" dirty="0">
                <a:sym typeface="Candara" panose="020E0502030303020204" pitchFamily="34" charset="0"/>
              </a:rPr>
              <a:t>法（</a:t>
            </a:r>
            <a:r>
              <a:rPr lang="en-US" altLang="zh-CN" sz="2400" dirty="0">
                <a:sym typeface="Candara" panose="020E0502030303020204" pitchFamily="34" charset="0"/>
              </a:rPr>
              <a:t>right) </a:t>
            </a:r>
            <a:r>
              <a:rPr lang="zh-CN" altLang="en-US" sz="2400" dirty="0">
                <a:sym typeface="Candara" panose="020E0502030303020204" pitchFamily="34" charset="0"/>
              </a:rPr>
              <a:t>有三重意义：第一指法律，第二指权利，第三指正当性原则。按照这一理解，人类社会的一切规范都属于法的范围。</a:t>
            </a:r>
            <a:endParaRPr lang="en-US" altLang="zh-CN" sz="2400" dirty="0">
              <a:sym typeface="Candara" panose="020E0502030303020204" pitchFamily="34" charset="0"/>
            </a:endParaRPr>
          </a:p>
          <a:p>
            <a:pPr marL="274955" indent="-274955" algn="l" eaLnBrk="1" hangingPunct="1">
              <a:buSzPct val="100000"/>
              <a:buChar char=""/>
            </a:pPr>
            <a:r>
              <a:rPr lang="zh-CN" altLang="en-US" sz="2400" dirty="0">
                <a:sym typeface="Candara" panose="020E0502030303020204" pitchFamily="34" charset="0"/>
              </a:rPr>
              <a:t>狭义的法指法律，作为法律的法具有以下特征</a:t>
            </a:r>
            <a:r>
              <a:rPr lang="zh-CN" altLang="en-US" sz="2400" dirty="0">
                <a:sym typeface="Wingdings" panose="05000000000000000000" pitchFamily="2" charset="2"/>
              </a:rPr>
              <a:t>：</a:t>
            </a:r>
            <a:r>
              <a:rPr lang="en-US" altLang="zh-CN" sz="2400" dirty="0">
                <a:sym typeface="Wingdings" panose="05000000000000000000" pitchFamily="2" charset="2"/>
              </a:rPr>
              <a:t>1\</a:t>
            </a:r>
            <a:r>
              <a:rPr lang="zh-CN" altLang="en-US" sz="2400" dirty="0">
                <a:sym typeface="Candara" panose="020E0502030303020204" pitchFamily="34" charset="0"/>
              </a:rPr>
              <a:t>一般是实定的</a:t>
            </a:r>
            <a:r>
              <a:rPr lang="en-US" altLang="zh-CN" sz="2400" dirty="0">
                <a:sym typeface="Wingdings" panose="05000000000000000000" pitchFamily="2" charset="2"/>
              </a:rPr>
              <a:t>2\它必须采取在某个国家的有效形式，这是法的权威性的保证；3\从内容上说</a:t>
            </a:r>
            <a:r>
              <a:rPr lang="zh-CN" altLang="en-US" sz="2400" dirty="0">
                <a:ea typeface="宋体" panose="02010600030101010101" pitchFamily="2" charset="-122"/>
                <a:sym typeface="Wingdings" panose="05000000000000000000" pitchFamily="2" charset="2"/>
              </a:rPr>
              <a:t>，包含三个方面：（</a:t>
            </a:r>
            <a:r>
              <a:rPr lang="en-US" altLang="zh-CN" sz="2400" dirty="0">
                <a:ea typeface="宋体" panose="02010600030101010101" pitchFamily="2" charset="-122"/>
                <a:sym typeface="Wingdings" panose="05000000000000000000" pitchFamily="2" charset="2"/>
              </a:rPr>
              <a:t>1</a:t>
            </a:r>
            <a:r>
              <a:rPr lang="zh-CN" altLang="en-US" sz="2400" dirty="0">
                <a:ea typeface="宋体" panose="02010600030101010101" pitchFamily="2" charset="-122"/>
                <a:sym typeface="Wingdings" panose="05000000000000000000" pitchFamily="2" charset="2"/>
              </a:rPr>
              <a:t>）</a:t>
            </a:r>
            <a:r>
              <a:rPr lang="en-US" altLang="zh-CN" sz="2400" dirty="0">
                <a:ea typeface="宋体" panose="02010600030101010101" pitchFamily="2" charset="-122"/>
                <a:sym typeface="Wingdings" panose="05000000000000000000" pitchFamily="2" charset="2"/>
              </a:rPr>
              <a:t>“</a:t>
            </a:r>
            <a:r>
              <a:rPr lang="en-US" altLang="zh-CN" sz="2400" dirty="0">
                <a:sym typeface="Wingdings" panose="05000000000000000000" pitchFamily="2" charset="2"/>
              </a:rPr>
              <a:t>一</a:t>
            </a:r>
            <a:r>
              <a:rPr lang="zh-CN" altLang="en-US" sz="2400" dirty="0">
                <a:ea typeface="宋体" panose="02010600030101010101" pitchFamily="2" charset="-122"/>
                <a:sym typeface="Wingdings" panose="05000000000000000000" pitchFamily="2" charset="2"/>
              </a:rPr>
              <a:t>国人民的特殊</a:t>
            </a:r>
            <a:r>
              <a:rPr lang="en-US" altLang="zh-CN" sz="2400" dirty="0">
                <a:sym typeface="Wingdings" panose="05000000000000000000" pitchFamily="2" charset="2"/>
              </a:rPr>
              <a:t>民族</a:t>
            </a:r>
            <a:r>
              <a:rPr lang="zh-CN" altLang="en-US" sz="2400" dirty="0">
                <a:ea typeface="宋体" panose="02010600030101010101" pitchFamily="2" charset="-122"/>
                <a:sym typeface="Wingdings" panose="05000000000000000000" pitchFamily="2" charset="2"/>
              </a:rPr>
              <a:t>性，它的历史发展阶段，以及一切必然性的一切情况的联系；（</a:t>
            </a:r>
            <a:r>
              <a:rPr lang="en-US" altLang="zh-CN" sz="2400" dirty="0">
                <a:ea typeface="宋体" panose="02010600030101010101" pitchFamily="2" charset="-122"/>
                <a:sym typeface="Wingdings" panose="05000000000000000000" pitchFamily="2" charset="2"/>
              </a:rPr>
              <a:t>2</a:t>
            </a:r>
            <a:r>
              <a:rPr lang="zh-CN" altLang="en-US" sz="2400" dirty="0">
                <a:ea typeface="宋体" panose="02010600030101010101" pitchFamily="2" charset="-122"/>
                <a:sym typeface="Wingdings" panose="05000000000000000000" pitchFamily="2" charset="2"/>
              </a:rPr>
              <a:t>）法律适用的对象和行为，即可以被普遍的法律所含括的特殊物</a:t>
            </a:r>
            <a:r>
              <a:rPr lang="en-US" altLang="zh-CN" sz="2400" dirty="0">
                <a:sym typeface="Wingdings" panose="05000000000000000000" pitchFamily="2" charset="2"/>
              </a:rPr>
              <a:t>；（3）</a:t>
            </a:r>
            <a:r>
              <a:rPr lang="zh-CN" altLang="en-US" sz="2400" dirty="0">
                <a:ea typeface="宋体" panose="02010600030101010101" pitchFamily="2" charset="-122"/>
                <a:sym typeface="Wingdings" panose="05000000000000000000" pitchFamily="2" charset="2"/>
              </a:rPr>
              <a:t>司法机构和相应的审判规则。</a:t>
            </a:r>
          </a:p>
          <a:p>
            <a:pPr marL="274955" indent="-274955" algn="l" eaLnBrk="1" hangingPunct="1">
              <a:buSzPct val="100000"/>
              <a:buChar char=""/>
            </a:pPr>
            <a:r>
              <a:rPr lang="zh-CN" altLang="en-US" sz="2400" dirty="0"/>
              <a:t>法律的总体性和嵌入性。</a:t>
            </a:r>
            <a:r>
              <a:rPr lang="en-US" altLang="zh-CN" sz="2400" dirty="0"/>
              <a:t>“</a:t>
            </a:r>
            <a:r>
              <a:rPr lang="zh-CN" altLang="en-US" sz="2400" dirty="0">
                <a:ea typeface="宋体" panose="02010600030101010101" pitchFamily="2" charset="-122"/>
              </a:rPr>
              <a:t>整个立法和它的各种特别规定不应孤立、抽象地来看，而应把它们看作一个整体中依赖的环节，这个环节是与构成一个民族和一个时代特性的其他一切特点相联系的。只有在这一联系中，整个立法和它的各种特别规定才获得它们的真正意义和它们的正当理由。</a:t>
            </a:r>
            <a:r>
              <a:rPr lang="en-US" altLang="zh-CN" sz="2400" dirty="0">
                <a:ea typeface="宋体" panose="02010600030101010101" pitchFamily="2"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合法律性（</a:t>
            </a:r>
            <a:r>
              <a:rPr lang="en-US" altLang="zh-CN"/>
              <a:t>legality)</a:t>
            </a:r>
            <a:r>
              <a:rPr lang="zh-CN" altLang="en-US"/>
              <a:t>与合法性</a:t>
            </a:r>
            <a:r>
              <a:rPr lang="en-US" altLang="zh-CN"/>
              <a:t>(legitimacy)</a:t>
            </a:r>
          </a:p>
        </p:txBody>
      </p:sp>
      <p:sp>
        <p:nvSpPr>
          <p:cNvPr id="3" name="文本框 2"/>
          <p:cNvSpPr txBox="1"/>
          <p:nvPr/>
        </p:nvSpPr>
        <p:spPr>
          <a:xfrm>
            <a:off x="760730" y="1275080"/>
            <a:ext cx="10741025" cy="4523105"/>
          </a:xfrm>
          <a:prstGeom prst="rect">
            <a:avLst/>
          </a:prstGeom>
          <a:noFill/>
        </p:spPr>
        <p:txBody>
          <a:bodyPr wrap="square" rtlCol="0">
            <a:spAutoFit/>
          </a:bodyPr>
          <a:lstStyle/>
          <a:p>
            <a:r>
              <a:rPr lang="zh-CN" altLang="en-US" sz="2400" dirty="0"/>
              <a:t>人的行为的法律调节是通过实证法来实现的，法作为强制性规则具有双重性，即合法律性，一个条文和规定可以追溯到具有立法权威的行动者的决定，行为必须符合法的规定。合法性是指法对其规范性本质的实现要求，即法律和社会秩序值得被人们认可，符合法的概念。</a:t>
            </a:r>
          </a:p>
          <a:p>
            <a:r>
              <a:rPr lang="zh-CN" altLang="en-US" sz="2400" dirty="0">
                <a:ea typeface="宋体" panose="02010600030101010101" pitchFamily="2" charset="-122"/>
              </a:rPr>
              <a:t>法的合法性不依赖于立法者的权威，也不依赖于其历史起源，而依赖于它的实存与概念之间的同一性。对法的历史研究虽然有其意义，但与哲学无关。法不因历史的说明和论证而具有自在自为的有效性。</a:t>
            </a:r>
            <a:r>
              <a:rPr lang="en-US" altLang="zh-CN" sz="2400" dirty="0">
                <a:ea typeface="宋体" panose="02010600030101010101" pitchFamily="2" charset="-122"/>
              </a:rPr>
              <a:t>“</a:t>
            </a:r>
            <a:r>
              <a:rPr lang="zh-CN" altLang="en-US" sz="2400" dirty="0">
                <a:ea typeface="宋体" panose="02010600030101010101" pitchFamily="2" charset="-122"/>
              </a:rPr>
              <a:t>某种法的规定从各种情况和现行法律制度看来显然是有根有据而且彼此符合，但仍然可能是绝对不法和不合理的。</a:t>
            </a:r>
            <a:r>
              <a:rPr lang="en-US" altLang="zh-CN" sz="2400" dirty="0">
                <a:ea typeface="宋体" panose="02010600030101010101" pitchFamily="2" charset="-122"/>
              </a:rPr>
              <a:t>”</a:t>
            </a:r>
            <a:r>
              <a:rPr lang="zh-CN" altLang="en-US" sz="2400" dirty="0">
                <a:ea typeface="宋体" panose="02010600030101010101" pitchFamily="2" charset="-122"/>
              </a:rPr>
              <a:t>如罗马法中有关奴隶和小孩可以作为财产来交换的条款。</a:t>
            </a:r>
          </a:p>
          <a:p>
            <a:r>
              <a:rPr lang="zh-CN" altLang="en-US" sz="2400" dirty="0">
                <a:ea typeface="宋体" panose="02010600030101010101" pitchFamily="2" charset="-122"/>
              </a:rPr>
              <a:t>奴隶制曾经是合乎法律的，但它是不合法的，不正当的。</a:t>
            </a:r>
            <a:r>
              <a:rPr lang="en-US" altLang="zh-CN" sz="2400" dirty="0">
                <a:ea typeface="宋体" panose="02010600030101010101" pitchFamily="2" charset="-122"/>
              </a:rPr>
              <a:t>”</a:t>
            </a:r>
            <a:r>
              <a:rPr lang="zh-CN" altLang="en-US" sz="2400" dirty="0">
                <a:ea typeface="宋体" panose="02010600030101010101" pitchFamily="2" charset="-122"/>
              </a:rPr>
              <a:t>这些法律既然按照当时情况都是有其意义和适当性，因此之故，它们又是暂时的。</a:t>
            </a:r>
            <a:r>
              <a:rPr lang="en-US" altLang="zh-CN" sz="2400" dirty="0">
                <a:ea typeface="宋体" panose="02010600030101010101" pitchFamily="2" charset="-122"/>
              </a:rPr>
              <a:t>“</a:t>
            </a:r>
            <a:r>
              <a:rPr lang="zh-CN" altLang="en-US" sz="2400" dirty="0">
                <a:ea typeface="宋体" panose="02010600030101010101" pitchFamily="2" charset="-122"/>
              </a:rPr>
              <a:t>法律需要根据精神的发展，即自由意识的发展来评价。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3600" dirty="0"/>
              <a:t>自由是法的实体和规定性</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自由概念的复杂性</a:t>
            </a:r>
          </a:p>
        </p:txBody>
      </p:sp>
      <p:sp>
        <p:nvSpPr>
          <p:cNvPr id="3" name="文本框 2"/>
          <p:cNvSpPr txBox="1"/>
          <p:nvPr/>
        </p:nvSpPr>
        <p:spPr>
          <a:xfrm>
            <a:off x="516890" y="892810"/>
            <a:ext cx="10733405" cy="5692775"/>
          </a:xfrm>
          <a:prstGeom prst="rect">
            <a:avLst/>
          </a:prstGeom>
          <a:noFill/>
        </p:spPr>
        <p:txBody>
          <a:bodyPr wrap="square" rtlCol="0">
            <a:spAutoFit/>
          </a:bodyPr>
          <a:lstStyle/>
          <a:p>
            <a:pPr algn="l"/>
            <a:r>
              <a:rPr lang="zh-CN" altLang="en-US" sz="2800" dirty="0">
                <a:sym typeface="Candara" panose="020E0502030303020204" pitchFamily="34" charset="0"/>
              </a:rPr>
              <a:t>“所有在现代社会中上升到主导地位，并且自那以后又相互争夺统治权的伦理价值中，只有唯一的一种伦理价值确实做到对现代社会的机制性秩序产生了持久的影响，即在个人自主意义上的自由。”（霍耐特：《自由的权利》）</a:t>
            </a:r>
          </a:p>
          <a:p>
            <a:pPr algn="l"/>
            <a:r>
              <a:rPr lang="zh-CN" altLang="en-US" sz="2800" dirty="0">
                <a:sym typeface="Candara" panose="020E0502030303020204" pitchFamily="34" charset="0"/>
              </a:rPr>
              <a:t>贡斯当在《古代自由与现代自由》中提出两种自由。现代人的自由是个人自由，即个人作为私人在宗教、思想、行动领域享有的自由；古代人的自由是公共自由，即个人作为城邦公民或政治共同体成员享有的参与公共生活的权利。以撒亚</a:t>
            </a:r>
            <a:r>
              <a:rPr lang="en-US" altLang="zh-CN" sz="2800" dirty="0">
                <a:sym typeface="Candara" panose="020E0502030303020204" pitchFamily="34" charset="0"/>
              </a:rPr>
              <a:t>·</a:t>
            </a:r>
            <a:r>
              <a:rPr lang="zh-CN" altLang="en-US" sz="2800" dirty="0">
                <a:ea typeface="宋体" panose="02010600030101010101" pitchFamily="2" charset="-122"/>
                <a:sym typeface="Candara" panose="020E0502030303020204" pitchFamily="34" charset="0"/>
              </a:rPr>
              <a:t>柏林</a:t>
            </a:r>
            <a:r>
              <a:rPr lang="zh-CN" altLang="en-US" sz="2800" dirty="0">
                <a:sym typeface="Candara" panose="020E0502030303020204" pitchFamily="34" charset="0"/>
              </a:rPr>
              <a:t>区分消极自由与积极自由。马克思强调形式自由与实质自由的区分。 </a:t>
            </a:r>
            <a:endParaRPr lang="en-US" altLang="zh-CN" sz="2800" dirty="0">
              <a:sym typeface="Candara" panose="020E0502030303020204" pitchFamily="34" charset="0"/>
            </a:endParaRPr>
          </a:p>
          <a:p>
            <a:pPr algn="l"/>
            <a:r>
              <a:rPr lang="zh-CN" altLang="en-US" sz="2800" dirty="0">
                <a:sym typeface="Candara" panose="020E0502030303020204" pitchFamily="34" charset="0"/>
              </a:rPr>
              <a:t> 对自由概论以及内在张力的理解是把握黑格尔法哲学的重要线索。 </a:t>
            </a:r>
          </a:p>
          <a:p>
            <a:pPr algn="l"/>
            <a:r>
              <a:rPr lang="zh-CN" altLang="en-US" sz="2800" dirty="0">
                <a:sym typeface="Candara" panose="020E0502030303020204" pitchFamily="34" charset="0"/>
              </a:rPr>
              <a:t> 黑格尔的法哲学可以根据它对现代社会秩序的自由特征及其构成的合理性加以评价。黑格尔很好地把人权意义上的消极自由与积极自由、古代人的自由与现代人的自由、形式自由与实质自由的统一。</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自由是意志的本质（</a:t>
            </a:r>
            <a:r>
              <a:rPr lang="en-US" altLang="zh-CN" dirty="0">
                <a:sym typeface="+mn-ea"/>
              </a:rPr>
              <a:t>&amp;4</a:t>
            </a:r>
            <a:r>
              <a:rPr lang="zh-CN" altLang="en-US" dirty="0">
                <a:sym typeface="+mn-ea"/>
              </a:rPr>
              <a:t>）</a:t>
            </a:r>
          </a:p>
        </p:txBody>
      </p:sp>
      <p:sp>
        <p:nvSpPr>
          <p:cNvPr id="3" name="文本框 2"/>
          <p:cNvSpPr txBox="1"/>
          <p:nvPr/>
        </p:nvSpPr>
        <p:spPr>
          <a:xfrm>
            <a:off x="335280" y="986155"/>
            <a:ext cx="11017885" cy="4739005"/>
          </a:xfrm>
          <a:prstGeom prst="rect">
            <a:avLst/>
          </a:prstGeom>
          <a:noFill/>
        </p:spPr>
        <p:txBody>
          <a:bodyPr wrap="square" rtlCol="0">
            <a:spAutoFit/>
          </a:bodyPr>
          <a:lstStyle/>
          <a:p>
            <a:pPr marL="274955" indent="-274955" algn="l" eaLnBrk="1" hangingPunct="1">
              <a:lnSpc>
                <a:spcPct val="90000"/>
              </a:lnSpc>
              <a:buSzPct val="100000"/>
              <a:buFont typeface="Wingdings" panose="05000000000000000000" pitchFamily="2" charset="2"/>
            </a:pPr>
            <a:r>
              <a:rPr lang="zh-CN" altLang="en-US" sz="2800" dirty="0">
                <a:sym typeface="Candara" panose="020E0502030303020204" pitchFamily="34" charset="0"/>
              </a:rPr>
              <a:t>“法的基地一般来说是精神的东西，它的确定的地位和出发点是意志。意志是自由的，所以自由就构成了对法的实体和规定性。至于法的体系是实现了的自由的王国，是从精神本身所产生出来的，作为第二天性那精神的世界。”（第</a:t>
            </a:r>
            <a:r>
              <a:rPr lang="en-US" altLang="zh-CN" sz="2800" dirty="0">
                <a:sym typeface="Candara" panose="020E0502030303020204" pitchFamily="34" charset="0"/>
              </a:rPr>
              <a:t>4</a:t>
            </a:r>
            <a:r>
              <a:rPr lang="zh-CN" altLang="en-US" sz="2800" dirty="0">
                <a:sym typeface="Candara" panose="020E0502030303020204" pitchFamily="34" charset="0"/>
              </a:rPr>
              <a:t>页）人是社会的动物、政治的动物，人不仅生活在自然世界中，也生活在精神世界中，生活在人类自身创造的法的世界中。</a:t>
            </a:r>
            <a:endParaRPr lang="en-US" altLang="zh-CN" sz="2800" dirty="0">
              <a:latin typeface="+mn-lt"/>
              <a:ea typeface="+mn-ea"/>
              <a:cs typeface="+mn-cs"/>
              <a:sym typeface="Candara" panose="020E0502030303020204" pitchFamily="34" charset="0"/>
            </a:endParaRPr>
          </a:p>
          <a:p>
            <a:pPr marL="274955" indent="-274955" algn="l" eaLnBrk="1" hangingPunct="1">
              <a:lnSpc>
                <a:spcPct val="90000"/>
              </a:lnSpc>
              <a:buSzPct val="100000"/>
              <a:buFont typeface="Wingdings" panose="05000000000000000000" pitchFamily="2" charset="2"/>
            </a:pPr>
            <a:r>
              <a:rPr lang="en-US" altLang="zh-CN" sz="2800" dirty="0">
                <a:sym typeface="Candara" panose="020E0502030303020204" pitchFamily="34" charset="0"/>
              </a:rPr>
              <a:t>   </a:t>
            </a:r>
            <a:r>
              <a:rPr lang="zh-CN" altLang="en-US" sz="2800" dirty="0">
                <a:sym typeface="Candara" panose="020E0502030303020204" pitchFamily="34" charset="0"/>
              </a:rPr>
              <a:t>自由之为法的本质在于，人是意志的动物，而意识与自由是不可分割 。“自由是意志的根本规定，就如重量是物体的根本规定一样。” 没有自由就没有意志，没有意志也没有自由：自由既是意志的实质（</a:t>
            </a:r>
            <a:r>
              <a:rPr lang="en-US" altLang="zh-CN" sz="2800" dirty="0">
                <a:sym typeface="Candara" panose="020E0502030303020204" pitchFamily="34" charset="0"/>
              </a:rPr>
              <a:t>substance</a:t>
            </a:r>
            <a:r>
              <a:rPr lang="zh-CN" altLang="en-US" sz="2800" dirty="0">
                <a:sym typeface="Candara" panose="020E0502030303020204" pitchFamily="34" charset="0"/>
              </a:rPr>
              <a:t>），也是意志的命运，即它必须努力履行的责任和义务。因此，“意志而没有自由，只是一句空话；同时，自由只有作为意志，作为主体，才是现实的。”（</a:t>
            </a:r>
            <a:r>
              <a:rPr lang="en-US" altLang="zh-CN" sz="2800" dirty="0">
                <a:sym typeface="Candara" panose="020E0502030303020204" pitchFamily="34" charset="0"/>
              </a:rPr>
              <a:t>11</a:t>
            </a:r>
            <a:r>
              <a:rPr lang="zh-CN" altLang="en-US" sz="2800" dirty="0">
                <a:sym typeface="Candara" panose="020E0502030303020204" pitchFamily="34" charset="0"/>
              </a:rPr>
              <a:t>页）</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理论态度与实践态度</a:t>
            </a:r>
          </a:p>
        </p:txBody>
      </p:sp>
      <p:sp>
        <p:nvSpPr>
          <p:cNvPr id="3" name="文本框 2"/>
          <p:cNvSpPr txBox="1"/>
          <p:nvPr/>
        </p:nvSpPr>
        <p:spPr>
          <a:xfrm>
            <a:off x="546100" y="986155"/>
            <a:ext cx="11099800" cy="6186309"/>
          </a:xfrm>
          <a:prstGeom prst="rect">
            <a:avLst/>
          </a:prstGeom>
          <a:noFill/>
        </p:spPr>
        <p:txBody>
          <a:bodyPr wrap="square" rtlCol="0">
            <a:spAutoFit/>
          </a:bodyPr>
          <a:lstStyle/>
          <a:p>
            <a:pPr algn="l"/>
            <a:r>
              <a:rPr lang="zh-CN" altLang="en-US" dirty="0"/>
              <a:t>精神既是思维，也是意志。</a:t>
            </a:r>
            <a:r>
              <a:rPr lang="en-US" altLang="zh-CN" dirty="0"/>
              <a:t>“</a:t>
            </a:r>
            <a:r>
              <a:rPr lang="en-US" altLang="zh-CN" dirty="0" err="1"/>
              <a:t>精神一般说来就是思维</a:t>
            </a:r>
            <a:r>
              <a:rPr lang="en-US" altLang="zh-CN" dirty="0"/>
              <a:t>，</a:t>
            </a:r>
            <a:r>
              <a:rPr lang="zh-CN" altLang="en-US" dirty="0">
                <a:ea typeface="宋体" panose="02010600030101010101" pitchFamily="2" charset="-122"/>
              </a:rPr>
              <a:t>人之异于</a:t>
            </a:r>
            <a:r>
              <a:rPr lang="en-US" altLang="zh-CN" dirty="0" err="1"/>
              <a:t>动物就因为他有思维，但是我们不能这样设想，人</a:t>
            </a:r>
            <a:r>
              <a:rPr lang="zh-CN" altLang="en-US" dirty="0">
                <a:ea typeface="宋体" panose="02010600030101010101" pitchFamily="2" charset="-122"/>
              </a:rPr>
              <a:t>，</a:t>
            </a:r>
            <a:r>
              <a:rPr lang="en-US" altLang="zh-CN" dirty="0" err="1"/>
              <a:t>一方面是思维，另一方面是意志，他一个口袋装着思维，另一个口袋装着意志</a:t>
            </a:r>
            <a:r>
              <a:rPr lang="en-US" altLang="zh-CN" dirty="0"/>
              <a:t>，……</a:t>
            </a:r>
            <a:r>
              <a:rPr lang="en-US" altLang="zh-CN" dirty="0" err="1"/>
              <a:t>思维和意志的区别，无非就是理论态度和实践态度的区别</a:t>
            </a:r>
            <a:r>
              <a:rPr lang="zh-CN" altLang="en-US" dirty="0">
                <a:ea typeface="宋体" panose="02010600030101010101" pitchFamily="2" charset="-122"/>
              </a:rPr>
              <a:t>。它们</a:t>
            </a:r>
            <a:r>
              <a:rPr lang="en-US" altLang="zh-CN" dirty="0" err="1"/>
              <a:t>不是两种</a:t>
            </a:r>
            <a:r>
              <a:rPr lang="zh-CN" altLang="en-US" dirty="0">
                <a:ea typeface="宋体" panose="02010600030101010101" pitchFamily="2" charset="-122"/>
              </a:rPr>
              <a:t>官能</a:t>
            </a:r>
            <a:r>
              <a:rPr lang="en-US" altLang="zh-CN" dirty="0"/>
              <a:t>，</a:t>
            </a:r>
            <a:r>
              <a:rPr lang="en-US" altLang="zh-CN" dirty="0" err="1"/>
              <a:t>意志不过是特殊的思维方式，自己转化为定在的那种思维，作为达到定在冲动的那种思维</a:t>
            </a:r>
            <a:r>
              <a:rPr lang="zh-CN" altLang="en-US" dirty="0">
                <a:ea typeface="宋体" panose="02010600030101010101" pitchFamily="2" charset="-122"/>
              </a:rPr>
              <a:t>。</a:t>
            </a:r>
            <a:r>
              <a:rPr lang="en-US" altLang="zh-CN" dirty="0">
                <a:ea typeface="宋体" panose="02010600030101010101" pitchFamily="2" charset="-122"/>
              </a:rPr>
              <a:t>”</a:t>
            </a:r>
          </a:p>
          <a:p>
            <a:pPr algn="l"/>
            <a:r>
              <a:rPr lang="en-US" altLang="zh-CN" dirty="0" err="1">
                <a:ea typeface="宋体" panose="02010600030101010101" pitchFamily="2" charset="-122"/>
              </a:rPr>
              <a:t>理论态度跟实践态度是统一的，一方面我们需要通过思维</a:t>
            </a:r>
            <a:r>
              <a:rPr lang="zh-CN" altLang="en-US" dirty="0">
                <a:ea typeface="宋体" panose="02010600030101010101" pitchFamily="2" charset="-122"/>
              </a:rPr>
              <a:t>把握事物的概念普遍性。另一方面，精神不能停留在对事物的思维上，而是希望通过行动把自己对象化到实在之中。前者是从客体到主体，后者是从主体到客体。自由本质上是一种能思维的意志，一种通过思维而自觉地进行的行动。</a:t>
            </a:r>
          </a:p>
          <a:p>
            <a:pPr algn="l"/>
            <a:r>
              <a:rPr lang="zh-CN" altLang="en-US" dirty="0">
                <a:ea typeface="宋体" panose="02010600030101010101" pitchFamily="2" charset="-122"/>
              </a:rPr>
              <a:t>黑格尔说：</a:t>
            </a:r>
            <a:r>
              <a:rPr lang="en-US" altLang="zh-CN" dirty="0">
                <a:ea typeface="宋体" panose="02010600030101010101" pitchFamily="2" charset="-122"/>
              </a:rPr>
              <a:t>“</a:t>
            </a:r>
            <a:r>
              <a:rPr lang="en-US" altLang="zh-CN" dirty="0" err="1">
                <a:ea typeface="宋体" panose="02010600030101010101" pitchFamily="2" charset="-122"/>
              </a:rPr>
              <a:t>在我思考某一对象时，我们就把它变成一种思想，并把</a:t>
            </a:r>
            <a:r>
              <a:rPr lang="zh-CN" altLang="en-US" dirty="0">
                <a:ea typeface="宋体" panose="02010600030101010101" pitchFamily="2" charset="-122"/>
              </a:rPr>
              <a:t>它</a:t>
            </a:r>
            <a:r>
              <a:rPr lang="en-US" altLang="zh-CN" dirty="0" err="1">
                <a:ea typeface="宋体" panose="02010600030101010101" pitchFamily="2" charset="-122"/>
              </a:rPr>
              <a:t>的感性的东西去除去除，也就是说</a:t>
            </a:r>
            <a:r>
              <a:rPr lang="en-US" altLang="zh-CN" dirty="0">
                <a:ea typeface="宋体" panose="02010600030101010101" pitchFamily="2" charset="-122"/>
              </a:rPr>
              <a:t>，</a:t>
            </a:r>
            <a:r>
              <a:rPr lang="zh-CN" altLang="en-US" dirty="0">
                <a:ea typeface="宋体" panose="02010600030101010101" pitchFamily="2" charset="-122"/>
              </a:rPr>
              <a:t>我把它变成本质上和</a:t>
            </a:r>
            <a:r>
              <a:rPr lang="en-US" altLang="zh-CN" dirty="0" err="1">
                <a:ea typeface="宋体" panose="02010600030101010101" pitchFamily="2" charset="-122"/>
              </a:rPr>
              <a:t>直接是我的东西</a:t>
            </a:r>
            <a:r>
              <a:rPr lang="zh-CN" altLang="en-US" dirty="0">
                <a:ea typeface="宋体" panose="02010600030101010101" pitchFamily="2" charset="-122"/>
              </a:rPr>
              <a:t>。</a:t>
            </a:r>
            <a:r>
              <a:rPr lang="en-US" altLang="zh-CN" dirty="0">
                <a:ea typeface="宋体" panose="02010600030101010101" pitchFamily="2" charset="-122"/>
              </a:rPr>
              <a:t>”</a:t>
            </a:r>
            <a:r>
              <a:rPr lang="zh-CN" altLang="en-US" dirty="0">
                <a:ea typeface="宋体" panose="02010600030101010101" pitchFamily="2" charset="-122"/>
              </a:rPr>
              <a:t>在思维中，对象的异己性消失了，成了我的观念和思想，成为普遍化的概念。</a:t>
            </a:r>
            <a:r>
              <a:rPr lang="en-US" altLang="zh-CN" dirty="0">
                <a:ea typeface="宋体" panose="02010600030101010101" pitchFamily="2" charset="-122"/>
              </a:rPr>
              <a:t>“</a:t>
            </a:r>
            <a:r>
              <a:rPr lang="en-US" altLang="zh-CN" dirty="0" err="1">
                <a:ea typeface="宋体" panose="02010600030101010101" pitchFamily="2" charset="-122"/>
              </a:rPr>
              <a:t>形形色色的世界图景摆在我的面前，我面对着</a:t>
            </a:r>
            <a:r>
              <a:rPr lang="zh-CN" altLang="en-US" dirty="0">
                <a:ea typeface="宋体" panose="02010600030101010101" pitchFamily="2" charset="-122"/>
              </a:rPr>
              <a:t>它</a:t>
            </a:r>
            <a:r>
              <a:rPr lang="en-US" altLang="zh-CN" dirty="0">
                <a:ea typeface="宋体" panose="02010600030101010101" pitchFamily="2" charset="-122"/>
              </a:rPr>
              <a:t>，</a:t>
            </a:r>
            <a:r>
              <a:rPr lang="en-US" altLang="zh-CN" dirty="0" err="1">
                <a:ea typeface="宋体" panose="02010600030101010101" pitchFamily="2" charset="-122"/>
              </a:rPr>
              <a:t>在我这个理论态度中，我</a:t>
            </a:r>
            <a:r>
              <a:rPr lang="zh-CN" altLang="en-US" dirty="0">
                <a:ea typeface="宋体" panose="02010600030101010101" pitchFamily="2" charset="-122"/>
              </a:rPr>
              <a:t>扬弃了对立</a:t>
            </a:r>
            <a:r>
              <a:rPr lang="en-US" altLang="zh-CN" dirty="0">
                <a:ea typeface="宋体" panose="02010600030101010101" pitchFamily="2" charset="-122"/>
              </a:rPr>
              <a:t>，</a:t>
            </a:r>
            <a:r>
              <a:rPr lang="en-US" altLang="zh-CN" dirty="0" err="1">
                <a:ea typeface="宋体" panose="02010600030101010101" pitchFamily="2" charset="-122"/>
              </a:rPr>
              <a:t>而把这种内容变成我的，当我知道这个世界的时候，我便在这个世界中得其所在，当我理解</a:t>
            </a:r>
            <a:r>
              <a:rPr lang="zh-CN" altLang="en-US" dirty="0">
                <a:ea typeface="宋体" panose="02010600030101010101" pitchFamily="2" charset="-122"/>
              </a:rPr>
              <a:t>它</a:t>
            </a:r>
            <a:r>
              <a:rPr lang="en-US" altLang="zh-CN" dirty="0" err="1">
                <a:ea typeface="宋体" panose="02010600030101010101" pitchFamily="2" charset="-122"/>
              </a:rPr>
              <a:t>的时候，那就更是如此的，以上就是理论的态度</a:t>
            </a:r>
            <a:r>
              <a:rPr lang="zh-CN" altLang="en-US" dirty="0">
                <a:ea typeface="宋体" panose="02010600030101010101" pitchFamily="2" charset="-122"/>
              </a:rPr>
              <a:t>。</a:t>
            </a:r>
            <a:r>
              <a:rPr lang="en-US" altLang="zh-CN" dirty="0">
                <a:ea typeface="宋体" panose="02010600030101010101" pitchFamily="2" charset="-122"/>
              </a:rPr>
              <a:t>”</a:t>
            </a:r>
          </a:p>
          <a:p>
            <a:pPr algn="l"/>
            <a:r>
              <a:rPr lang="en-US" altLang="zh-CN" dirty="0">
                <a:ea typeface="宋体" panose="02010600030101010101" pitchFamily="2" charset="-122"/>
              </a:rPr>
              <a:t>“</a:t>
            </a:r>
            <a:r>
              <a:rPr lang="en-US" altLang="zh-CN" dirty="0" err="1">
                <a:ea typeface="宋体" panose="02010600030101010101" pitchFamily="2" charset="-122"/>
              </a:rPr>
              <a:t>实践的态度从思维即从自我自身开始</a:t>
            </a:r>
            <a:r>
              <a:rPr lang="en-US" altLang="zh-CN" dirty="0">
                <a:ea typeface="宋体" panose="02010600030101010101" pitchFamily="2" charset="-122"/>
              </a:rPr>
              <a:t>”</a:t>
            </a:r>
            <a:r>
              <a:rPr lang="zh-CN" altLang="en-US" dirty="0">
                <a:ea typeface="宋体" panose="02010600030101010101" pitchFamily="2" charset="-122"/>
              </a:rPr>
              <a:t>，人的实践或者能动性，就在于自我规定，通过行动改变事物，在对象中制造差别和多样性。实践不同于动物的行为在于它是以思维为中介的，是思维的规定性的对象化。</a:t>
            </a:r>
            <a:r>
              <a:rPr lang="en-US" altLang="zh-CN" dirty="0">
                <a:ea typeface="宋体" panose="02010600030101010101" pitchFamily="2" charset="-122"/>
              </a:rPr>
              <a:t>”</a:t>
            </a:r>
            <a:r>
              <a:rPr lang="en-US" altLang="zh-CN" dirty="0" err="1">
                <a:ea typeface="宋体" panose="02010600030101010101" pitchFamily="2" charset="-122"/>
              </a:rPr>
              <a:t>即使我把这些规定和差别</a:t>
            </a:r>
            <a:r>
              <a:rPr lang="zh-CN" altLang="en-US" dirty="0">
                <a:ea typeface="宋体" panose="02010600030101010101" pitchFamily="2" charset="-122"/>
              </a:rPr>
              <a:t>释放</a:t>
            </a:r>
            <a:r>
              <a:rPr lang="en-US" altLang="zh-CN" dirty="0" err="1">
                <a:ea typeface="宋体" panose="02010600030101010101" pitchFamily="2" charset="-122"/>
              </a:rPr>
              <a:t>在外，即</a:t>
            </a:r>
            <a:r>
              <a:rPr lang="zh-CN" altLang="en-US" dirty="0">
                <a:ea typeface="宋体" panose="02010600030101010101" pitchFamily="2" charset="-122"/>
              </a:rPr>
              <a:t>把它</a:t>
            </a:r>
            <a:r>
              <a:rPr lang="en-US" altLang="zh-CN" dirty="0" err="1">
                <a:ea typeface="宋体" panose="02010600030101010101" pitchFamily="2" charset="-122"/>
              </a:rPr>
              <a:t>们设定在外部世界中</a:t>
            </a:r>
            <a:r>
              <a:rPr lang="en-US" altLang="zh-CN" dirty="0">
                <a:ea typeface="宋体" panose="02010600030101010101" pitchFamily="2" charset="-122"/>
              </a:rPr>
              <a:t>，</a:t>
            </a:r>
            <a:r>
              <a:rPr lang="zh-CN" altLang="en-US" dirty="0">
                <a:ea typeface="宋体" panose="02010600030101010101" pitchFamily="2" charset="-122"/>
              </a:rPr>
              <a:t>它们照旧</a:t>
            </a:r>
            <a:r>
              <a:rPr lang="en-US" altLang="zh-CN" dirty="0" err="1">
                <a:ea typeface="宋体" panose="02010600030101010101" pitchFamily="2" charset="-122"/>
              </a:rPr>
              <a:t>还是我的，因为他们经过我的手</a:t>
            </a:r>
            <a:r>
              <a:rPr lang="zh-CN" altLang="en-US" dirty="0">
                <a:ea typeface="宋体" panose="02010600030101010101" pitchFamily="2" charset="-122"/>
              </a:rPr>
              <a:t>，</a:t>
            </a:r>
            <a:r>
              <a:rPr lang="en-US" altLang="zh-CN" dirty="0" err="1">
                <a:ea typeface="宋体" panose="02010600030101010101" pitchFamily="2" charset="-122"/>
              </a:rPr>
              <a:t>是我造成的，他们带着我的精神的</a:t>
            </a:r>
            <a:r>
              <a:rPr lang="zh-CN" altLang="en-US" dirty="0">
                <a:ea typeface="宋体" panose="02010600030101010101" pitchFamily="2" charset="-122"/>
              </a:rPr>
              <a:t>痕迹。</a:t>
            </a:r>
            <a:r>
              <a:rPr lang="en-US" altLang="zh-CN" dirty="0">
                <a:ea typeface="宋体" panose="02010600030101010101" pitchFamily="2" charset="-122"/>
              </a:rPr>
              <a:t>“</a:t>
            </a:r>
          </a:p>
          <a:p>
            <a:pPr algn="l"/>
            <a:r>
              <a:rPr lang="en-US" altLang="zh-CN" dirty="0" err="1">
                <a:ea typeface="宋体" panose="02010600030101010101" pitchFamily="2" charset="-122"/>
              </a:rPr>
              <a:t>思维和意志，理论与实践是统一的</a:t>
            </a:r>
            <a:r>
              <a:rPr lang="zh-CN" altLang="en-US" dirty="0">
                <a:ea typeface="宋体" panose="02010600030101010101" pitchFamily="2" charset="-122"/>
              </a:rPr>
              <a:t>。“理论的东西本质上包含在实践的东西之中。</a:t>
            </a:r>
            <a:r>
              <a:rPr lang="en-US" altLang="zh-CN" dirty="0">
                <a:ea typeface="宋体" panose="02010600030101010101" pitchFamily="2" charset="-122"/>
              </a:rPr>
              <a:t>……</a:t>
            </a:r>
            <a:r>
              <a:rPr lang="zh-CN" altLang="en-US" dirty="0">
                <a:ea typeface="宋体" panose="02010600030101010101" pitchFamily="2" charset="-122"/>
              </a:rPr>
              <a:t>反之，意志在自身中包含着理论的东西。”</a:t>
            </a:r>
            <a:r>
              <a:rPr lang="en-US" altLang="zh-CN" dirty="0" err="1">
                <a:ea typeface="宋体" panose="02010600030101010101" pitchFamily="2" charset="-122"/>
              </a:rPr>
              <a:t>被思考的东西的内容固然具有存在的东西的形式，但是这种存在的东西是通过中介的</a:t>
            </a:r>
            <a:r>
              <a:rPr lang="zh-CN" altLang="en-US" dirty="0">
                <a:ea typeface="宋体" panose="02010600030101010101" pitchFamily="2" charset="-122"/>
              </a:rPr>
              <a:t>，即</a:t>
            </a:r>
            <a:r>
              <a:rPr lang="en-US" altLang="zh-CN" dirty="0" err="1">
                <a:ea typeface="宋体" panose="02010600030101010101" pitchFamily="2" charset="-122"/>
              </a:rPr>
              <a:t>通过我们的活动而设定的而被设定的</a:t>
            </a:r>
            <a:r>
              <a:rPr lang="zh-CN" altLang="en-US" dirty="0">
                <a:ea typeface="宋体" panose="02010600030101010101" pitchFamily="2" charset="-122"/>
              </a:rPr>
              <a:t>；另一方面，实践中也包含着理论，意志规定自己，这种规定是把思维规定对象化。理论</a:t>
            </a:r>
            <a:r>
              <a:rPr lang="zh-CN" altLang="en-US" dirty="0">
                <a:ea typeface="宋体" panose="02010600030101010101" pitchFamily="2" charset="-122"/>
                <a:sym typeface="+mn-ea"/>
              </a:rPr>
              <a:t>是从客体到主体，实践是从主体到客体。自由本质上是一种能思维的意志，一种思维着而人的自我规定。</a:t>
            </a:r>
            <a:endParaRPr lang="zh-CN" altLang="en-US" dirty="0">
              <a:ea typeface="宋体" panose="02010600030101010101" pitchFamily="2" charset="-122"/>
            </a:endParaRPr>
          </a:p>
          <a:p>
            <a:pPr algn="l"/>
            <a:endParaRPr lang="zh-CN" altLang="en-US" dirty="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3459</Words>
  <Application>Microsoft Office PowerPoint</Application>
  <PresentationFormat>宽屏</PresentationFormat>
  <Paragraphs>72</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微軟正黑體</vt:lpstr>
      <vt:lpstr>宋体</vt:lpstr>
      <vt:lpstr>微软雅黑</vt:lpstr>
      <vt:lpstr>Arial</vt:lpstr>
      <vt:lpstr>Calibri</vt:lpstr>
      <vt:lpstr>Candara</vt:lpstr>
      <vt:lpstr>Wingdings</vt:lpstr>
      <vt:lpstr>Office 主题</vt:lpstr>
      <vt:lpstr>导言（1）：自由的概念</vt:lpstr>
      <vt:lpstr>法哲学概述</vt:lpstr>
      <vt:lpstr>法哲学是一门以法的理念为对象的科学</vt:lpstr>
      <vt:lpstr>法的概念：广义与狭义</vt:lpstr>
      <vt:lpstr>合法律性（legality)与合法性(legitimacy)</vt:lpstr>
      <vt:lpstr>自由是法的实体和规定性</vt:lpstr>
      <vt:lpstr>自由概念的复杂性</vt:lpstr>
      <vt:lpstr>自由是意志的本质（&amp;4）</vt:lpstr>
      <vt:lpstr>理论态度与实践态度</vt:lpstr>
      <vt:lpstr>自由的三个概念</vt:lpstr>
      <vt:lpstr>自由：从否定到自我决定</vt:lpstr>
      <vt:lpstr>抽象的否定自由</vt:lpstr>
      <vt:lpstr>抽象意志的否定自由</vt:lpstr>
      <vt:lpstr>否定自由的片面性</vt:lpstr>
      <vt:lpstr>特殊意志的选择自由</vt:lpstr>
      <vt:lpstr>概念规定</vt:lpstr>
      <vt:lpstr>片面性</vt:lpstr>
      <vt:lpstr>自我决定的理性自由</vt:lpstr>
      <vt:lpstr>概念的规定</vt:lpstr>
      <vt:lpstr>在自我限制中获得自由</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66</cp:revision>
  <dcterms:created xsi:type="dcterms:W3CDTF">2014-04-01T11:22:00Z</dcterms:created>
  <dcterms:modified xsi:type="dcterms:W3CDTF">2024-03-13T03:21:04Z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