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71" r:id="rId3"/>
    <p:sldId id="258" r:id="rId4"/>
    <p:sldId id="337" r:id="rId5"/>
    <p:sldId id="323" r:id="rId6"/>
    <p:sldId id="340" r:id="rId7"/>
    <p:sldId id="338" r:id="rId8"/>
    <p:sldId id="339" r:id="rId9"/>
    <p:sldId id="302" r:id="rId10"/>
    <p:sldId id="324" r:id="rId11"/>
    <p:sldId id="325" r:id="rId12"/>
    <p:sldId id="326" r:id="rId13"/>
    <p:sldId id="341" r:id="rId14"/>
    <p:sldId id="303" r:id="rId15"/>
    <p:sldId id="327" r:id="rId16"/>
    <p:sldId id="328" r:id="rId17"/>
    <p:sldId id="27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660"/>
  </p:normalViewPr>
  <p:slideViewPr>
    <p:cSldViewPr snapToGrid="0" showGuides="1">
      <p:cViewPr varScale="1">
        <p:scale>
          <a:sx n="49" d="100"/>
          <a:sy n="49" d="100"/>
        </p:scale>
        <p:origin x="91" y="758"/>
      </p:cViewPr>
      <p:guideLst>
        <p:guide orient="horz" pos="2137"/>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07DB26E-7550-4A68-B9ED-0930F4C79F79}" type="datetimeFigureOut">
              <a:rPr lang="zh-CN" altLang="en-US" smtClean="0"/>
              <a:t>2024/5/29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t>2024/5/29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t>‹#›</a:t>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t>2024/5/29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国家（</a:t>
            </a:r>
            <a:r>
              <a:rPr lang="en-US" altLang="zh-CN" dirty="0"/>
              <a:t>2</a:t>
            </a:r>
            <a:r>
              <a:rPr lang="zh-CN" altLang="en-US" dirty="0"/>
              <a:t>）</a:t>
            </a:r>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对外主权</a:t>
            </a:r>
          </a:p>
        </p:txBody>
      </p:sp>
      <p:sp>
        <p:nvSpPr>
          <p:cNvPr id="3" name="文本框 2"/>
          <p:cNvSpPr txBox="1"/>
          <p:nvPr/>
        </p:nvSpPr>
        <p:spPr>
          <a:xfrm>
            <a:off x="577850" y="1181100"/>
            <a:ext cx="10775950" cy="452310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3200" kern="0" noProof="0">
                <a:ln>
                  <a:noFill/>
                </a:ln>
                <a:effectLst>
                  <a:outerShdw blurRad="38100" dist="38100" dir="2700000" algn="tl">
                    <a:srgbClr val="000000"/>
                  </a:outerShdw>
                </a:effectLst>
                <a:uLnTx/>
                <a:uFillTx/>
                <a:sym typeface="+mn-ea"/>
              </a:rPr>
              <a:t>国家代表着普遍性和特殊性统一的个体性环节。这种个体性对内意味着国家是一个有机的统一体，对外意味着是一个排他的单个实体。这种排他性决定着每个人都把自己的国家看作至高无上的。</a:t>
            </a:r>
            <a:r>
              <a:rPr lang="en-US" altLang="zh-CN" sz="3200" kern="0" noProof="0">
                <a:ln>
                  <a:noFill/>
                </a:ln>
                <a:effectLst>
                  <a:outerShdw blurRad="38100" dist="38100" dir="2700000" algn="tl">
                    <a:srgbClr val="000000"/>
                  </a:outerShdw>
                </a:effectLst>
                <a:uLnTx/>
                <a:uFillTx/>
                <a:sym typeface="+mn-ea"/>
              </a:rPr>
              <a:t>“个体性作为排他的自为的存在，表现为它对别国的关系，其中每个国家对别国来说都是独立自主的。现实精神的自为存在在这种独立性中达到了它的定在，所以独立自主是一个民族最基本的自由和最高荣誉。”（339）</a:t>
            </a:r>
            <a:r>
              <a:rPr lang="zh-CN" altLang="en-US" sz="3200" kern="0" noProof="0">
                <a:ln>
                  <a:noFill/>
                </a:ln>
                <a:effectLst>
                  <a:outerShdw blurRad="38100" dist="38100" dir="2700000" algn="tl">
                    <a:srgbClr val="000000"/>
                  </a:outerShdw>
                </a:effectLst>
                <a:uLnTx/>
                <a:uFillTx/>
                <a:sym typeface="+mn-ea"/>
              </a:rPr>
              <a:t>民族主义、爱国主义是建立在国家的排他性之上的。</a:t>
            </a:r>
            <a:endParaRPr lang="zh-CN" altLang="en-US" sz="3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战争的伦理意义</a:t>
            </a:r>
          </a:p>
        </p:txBody>
      </p:sp>
      <p:sp>
        <p:nvSpPr>
          <p:cNvPr id="4" name="文本框 3"/>
          <p:cNvSpPr txBox="1"/>
          <p:nvPr/>
        </p:nvSpPr>
        <p:spPr>
          <a:xfrm>
            <a:off x="562610" y="986155"/>
            <a:ext cx="10791190" cy="6000750"/>
          </a:xfrm>
          <a:prstGeom prst="rect">
            <a:avLst/>
          </a:prstGeom>
          <a:noFill/>
        </p:spPr>
        <p:txBody>
          <a:bodyPr wrap="square" rtlCol="0">
            <a:spAutoFit/>
          </a:bodyPr>
          <a:lstStyle/>
          <a:p>
            <a:pPr algn="l"/>
            <a:r>
              <a:rPr lang="zh-CN" altLang="en-US" sz="2400" dirty="0"/>
              <a:t>在国家与个人关系问题上，黑格尔认为，个人的利益和权利相对于国家的独立与主权来说是次要的。黑格尔明确地说：</a:t>
            </a:r>
            <a:r>
              <a:rPr lang="en-US" altLang="zh-CN" sz="2400" dirty="0"/>
              <a:t>“</a:t>
            </a:r>
            <a:r>
              <a:rPr lang="en-US" altLang="zh-CN" sz="2400" dirty="0" err="1"/>
              <a:t>有一种很谬</a:t>
            </a:r>
            <a:r>
              <a:rPr lang="zh-CN" altLang="en-US" sz="2400" dirty="0">
                <a:ea typeface="宋体" panose="02010600030101010101" pitchFamily="2" charset="-122"/>
              </a:rPr>
              <a:t>误</a:t>
            </a:r>
            <a:r>
              <a:rPr lang="en-US" altLang="zh-CN" sz="2400" dirty="0"/>
              <a:t>的</a:t>
            </a:r>
            <a:r>
              <a:rPr lang="zh-CN" altLang="en-US" sz="2400" dirty="0">
                <a:ea typeface="宋体" panose="02010600030101010101" pitchFamily="2" charset="-122"/>
              </a:rPr>
              <a:t>打算</a:t>
            </a:r>
            <a:r>
              <a:rPr lang="en-US" altLang="zh-CN" sz="2400" dirty="0"/>
              <a:t>，……</a:t>
            </a:r>
            <a:r>
              <a:rPr lang="en-US" altLang="zh-CN" sz="2400" dirty="0" err="1"/>
              <a:t>把国家只看成市民社会，把他的终极目的</a:t>
            </a:r>
            <a:r>
              <a:rPr lang="zh-CN" altLang="en-US" sz="2400" dirty="0">
                <a:ea typeface="宋体" panose="02010600030101010101" pitchFamily="2" charset="-122"/>
              </a:rPr>
              <a:t>只看成</a:t>
            </a:r>
            <a:r>
              <a:rPr lang="en-US" altLang="zh-CN" sz="2400" dirty="0" err="1"/>
              <a:t>个人的生命财产的安全</a:t>
            </a:r>
            <a:r>
              <a:rPr lang="en-US" altLang="zh-CN" sz="2400" dirty="0"/>
              <a:t>……</a:t>
            </a:r>
            <a:r>
              <a:rPr lang="zh-CN" altLang="en-US" sz="2400" dirty="0">
                <a:ea typeface="宋体" panose="02010600030101010101" pitchFamily="2" charset="-122"/>
              </a:rPr>
              <a:t>情形刚刚相反。</a:t>
            </a:r>
            <a:r>
              <a:rPr lang="en-US" altLang="zh-CN" sz="2400" dirty="0">
                <a:ea typeface="宋体" panose="02010600030101010101" pitchFamily="2" charset="-122"/>
              </a:rPr>
              <a:t>”</a:t>
            </a:r>
            <a:r>
              <a:rPr lang="en-US" altLang="zh-CN" sz="2400" dirty="0" err="1">
                <a:ea typeface="宋体" panose="02010600030101010101" pitchFamily="2" charset="-122"/>
              </a:rPr>
              <a:t>虽然个人也是一个个体，他的利益和权利应该得到肯定，但是</a:t>
            </a:r>
            <a:r>
              <a:rPr lang="zh-CN" altLang="en-US" sz="2400" dirty="0">
                <a:ea typeface="宋体" panose="02010600030101010101" pitchFamily="2" charset="-122"/>
              </a:rPr>
              <a:t>，</a:t>
            </a:r>
            <a:r>
              <a:rPr lang="en-US" altLang="zh-CN" sz="2400" dirty="0" err="1">
                <a:ea typeface="宋体" panose="02010600030101010101" pitchFamily="2" charset="-122"/>
              </a:rPr>
              <a:t>国家这个绝对的个体</a:t>
            </a:r>
            <a:r>
              <a:rPr lang="zh-CN" altLang="en-US" sz="2400" dirty="0">
                <a:ea typeface="宋体" panose="02010600030101010101" pitchFamily="2" charset="-122"/>
              </a:rPr>
              <a:t>相对于个人来说具有更高的伦理性和权威。这种国家至上论也体现在战争伦理上。</a:t>
            </a:r>
          </a:p>
          <a:p>
            <a:pPr algn="l"/>
            <a:r>
              <a:rPr lang="en-US" altLang="zh-CN" sz="2400" dirty="0" err="1">
                <a:ea typeface="宋体" panose="02010600030101010101" pitchFamily="2" charset="-122"/>
              </a:rPr>
              <a:t>黑格尔说</a:t>
            </a:r>
            <a:r>
              <a:rPr lang="zh-CN" altLang="en-US" sz="2400" dirty="0">
                <a:ea typeface="宋体" panose="02010600030101010101" pitchFamily="2" charset="-122"/>
              </a:rPr>
              <a:t>：</a:t>
            </a:r>
            <a:r>
              <a:rPr lang="en-US" altLang="zh-CN" sz="2400" dirty="0">
                <a:ea typeface="宋体" panose="02010600030101010101" pitchFamily="2" charset="-122"/>
              </a:rPr>
              <a:t>“</a:t>
            </a:r>
            <a:r>
              <a:rPr lang="en-US" altLang="zh-CN" sz="2400" dirty="0" err="1">
                <a:ea typeface="宋体" panose="02010600030101010101" pitchFamily="2" charset="-122"/>
              </a:rPr>
              <a:t>战争不应看成一种绝对罪恶和纯粹外在的偶然性</a:t>
            </a:r>
            <a:r>
              <a:rPr lang="en-US" altLang="zh-CN" sz="2400" dirty="0">
                <a:ea typeface="宋体" panose="02010600030101010101" pitchFamily="2" charset="-122"/>
              </a:rPr>
              <a:t>”</a:t>
            </a:r>
            <a:r>
              <a:rPr lang="zh-CN" altLang="en-US" sz="2400" dirty="0">
                <a:ea typeface="宋体" panose="02010600030101010101" pitchFamily="2" charset="-122"/>
              </a:rPr>
              <a:t>。相对于个人的生命、财产等等来说，它反而是必然的东西，因为个人的生命和财产具有易逝的暂时性，而国家是永恒的，具有更高的伦理价值，为了国家的需要和荣誉，个人应该做出牺牲。</a:t>
            </a:r>
          </a:p>
          <a:p>
            <a:pPr algn="l"/>
            <a:r>
              <a:rPr lang="zh-CN" altLang="en-US" sz="2400" dirty="0">
                <a:ea typeface="宋体" panose="02010600030101010101" pitchFamily="2" charset="-122"/>
              </a:rPr>
              <a:t>同时，黑格尔认为，</a:t>
            </a:r>
            <a:r>
              <a:rPr lang="en-US" altLang="zh-CN" sz="2400" dirty="0">
                <a:ea typeface="宋体" panose="02010600030101010101" pitchFamily="2" charset="-122"/>
              </a:rPr>
              <a:t>“战争还具有更崇高的意义，通过战争，‘各国民族的伦理健康，就由于他们对各种有限规定的凝固表示冷淡而得到保存，这好比风的吹动防止湖水腐臭一样</a:t>
            </a:r>
            <a:r>
              <a:rPr lang="zh-CN" altLang="en-US" sz="2400" dirty="0">
                <a:ea typeface="宋体" panose="02010600030101010101" pitchFamily="2" charset="-122"/>
              </a:rPr>
              <a:t>，</a:t>
            </a:r>
            <a:r>
              <a:rPr lang="en-US" altLang="zh-CN" sz="2400" dirty="0" err="1">
                <a:ea typeface="宋体" panose="02010600030101010101" pitchFamily="2" charset="-122"/>
              </a:rPr>
              <a:t>持续的平静会使湖水发生相反的结果，正如持续的甚</a:t>
            </a:r>
            <a:r>
              <a:rPr lang="zh-CN" altLang="en-US" sz="2400" dirty="0">
                <a:ea typeface="宋体" panose="02010600030101010101" pitchFamily="2" charset="-122"/>
              </a:rPr>
              <a:t>或</a:t>
            </a:r>
            <a:r>
              <a:rPr lang="en-US" altLang="zh-CN" sz="2400" dirty="0" err="1">
                <a:ea typeface="宋体" panose="02010600030101010101" pitchFamily="2" charset="-122"/>
              </a:rPr>
              <a:t>永久的和平会使民族堕落</a:t>
            </a:r>
            <a:r>
              <a:rPr lang="en-US" altLang="zh-CN" sz="2400" dirty="0">
                <a:ea typeface="宋体" panose="02010600030101010101" pitchFamily="2" charset="-122"/>
              </a:rPr>
              <a:t>’</a:t>
            </a:r>
            <a:r>
              <a:rPr lang="zh-CN" altLang="en-US" sz="2400" dirty="0">
                <a:ea typeface="宋体" panose="02010600030101010101" pitchFamily="2" charset="-122"/>
              </a:rPr>
              <a:t>。</a:t>
            </a:r>
            <a:r>
              <a:rPr lang="en-US" altLang="zh-CN" sz="2400" dirty="0">
                <a:ea typeface="宋体" panose="02010600030101010101" pitchFamily="2" charset="-122"/>
              </a:rPr>
              <a:t>”</a:t>
            </a:r>
            <a:r>
              <a:rPr lang="zh-CN" altLang="en-US" sz="2400" dirty="0">
                <a:ea typeface="宋体" panose="02010600030101010101" pitchFamily="2" charset="-122"/>
              </a:rPr>
              <a:t>（第</a:t>
            </a:r>
            <a:r>
              <a:rPr lang="en-US" altLang="zh-CN" sz="2400" dirty="0">
                <a:ea typeface="宋体" panose="02010600030101010101" pitchFamily="2" charset="-122"/>
              </a:rPr>
              <a:t>324</a:t>
            </a:r>
            <a:r>
              <a:rPr lang="zh-CN" altLang="en-US" sz="2400" dirty="0">
                <a:ea typeface="宋体" panose="02010600030101010101" pitchFamily="2" charset="-122"/>
              </a:rPr>
              <a:t>节）</a:t>
            </a:r>
          </a:p>
          <a:p>
            <a:pPr algn="l"/>
            <a:endParaRPr lang="en-US" altLang="zh-CN" sz="2400" dirty="0">
              <a:ea typeface="宋体" panose="02010600030101010101" pitchFamily="2" charset="-122"/>
            </a:endParaRPr>
          </a:p>
          <a:p>
            <a:pPr algn="l"/>
            <a:endParaRPr lang="en-US" altLang="zh-CN" sz="2400" dirty="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kern="0" noProof="0" dirty="0">
                <a:ln>
                  <a:noFill/>
                </a:ln>
                <a:solidFill>
                  <a:schemeClr val="tx2"/>
                </a:solidFill>
                <a:effectLst>
                  <a:outerShdw blurRad="38100" dist="38100" dir="2700000" algn="tl">
                    <a:srgbClr val="000000"/>
                  </a:outerShdw>
                </a:effectLst>
                <a:uLnTx/>
                <a:uFillTx/>
                <a:latin typeface="+mj-lt"/>
                <a:ea typeface="+mj-ea"/>
                <a:sym typeface="+mn-ea"/>
              </a:rPr>
              <a:t>对康德</a:t>
            </a:r>
            <a:r>
              <a:rPr lang="en-US" altLang="zh-CN" kern="0" noProof="0" dirty="0">
                <a:ln>
                  <a:noFill/>
                </a:ln>
                <a:solidFill>
                  <a:schemeClr val="tx2"/>
                </a:solidFill>
                <a:effectLst>
                  <a:outerShdw blurRad="38100" dist="38100" dir="2700000" algn="tl">
                    <a:srgbClr val="000000"/>
                  </a:outerShdw>
                </a:effectLst>
                <a:uLnTx/>
                <a:uFillTx/>
                <a:latin typeface="+mj-lt"/>
                <a:ea typeface="+mj-ea"/>
                <a:sym typeface="+mn-ea"/>
              </a:rPr>
              <a:t>“</a:t>
            </a:r>
            <a:r>
              <a:rPr lang="zh-CN" altLang="en-US" kern="0" noProof="0" dirty="0">
                <a:ln>
                  <a:noFill/>
                </a:ln>
                <a:solidFill>
                  <a:schemeClr val="tx2"/>
                </a:solidFill>
                <a:effectLst>
                  <a:outerShdw blurRad="38100" dist="38100" dir="2700000" algn="tl">
                    <a:srgbClr val="000000"/>
                  </a:outerShdw>
                </a:effectLst>
                <a:uLnTx/>
                <a:uFillTx/>
                <a:latin typeface="+mj-lt"/>
                <a:ea typeface="+mj-ea"/>
                <a:sym typeface="+mn-ea"/>
              </a:rPr>
              <a:t>永久和平</a:t>
            </a:r>
            <a:r>
              <a:rPr lang="en-US" altLang="zh-CN" kern="0" noProof="0" dirty="0">
                <a:ln>
                  <a:noFill/>
                </a:ln>
                <a:solidFill>
                  <a:schemeClr val="tx2"/>
                </a:solidFill>
                <a:effectLst>
                  <a:outerShdw blurRad="38100" dist="38100" dir="2700000" algn="tl">
                    <a:srgbClr val="000000"/>
                  </a:outerShdw>
                </a:effectLst>
                <a:uLnTx/>
                <a:uFillTx/>
                <a:latin typeface="+mj-lt"/>
                <a:ea typeface="+mj-ea"/>
                <a:sym typeface="+mn-ea"/>
              </a:rPr>
              <a:t>”</a:t>
            </a:r>
            <a:r>
              <a:rPr lang="zh-CN" altLang="en-US" kern="0" noProof="0" dirty="0">
                <a:ln>
                  <a:noFill/>
                </a:ln>
                <a:solidFill>
                  <a:schemeClr val="tx2"/>
                </a:solidFill>
                <a:effectLst>
                  <a:outerShdw blurRad="38100" dist="38100" dir="2700000" algn="tl">
                    <a:srgbClr val="000000"/>
                  </a:outerShdw>
                </a:effectLst>
                <a:uLnTx/>
                <a:uFillTx/>
                <a:latin typeface="+mj-lt"/>
                <a:ea typeface="宋体" panose="02010600030101010101" pitchFamily="2" charset="-122"/>
                <a:sym typeface="+mn-ea"/>
              </a:rPr>
              <a:t>论</a:t>
            </a:r>
            <a:r>
              <a:rPr lang="zh-CN" altLang="en-US" kern="0" noProof="0" dirty="0">
                <a:ln>
                  <a:noFill/>
                </a:ln>
                <a:solidFill>
                  <a:schemeClr val="tx2"/>
                </a:solidFill>
                <a:effectLst>
                  <a:outerShdw blurRad="38100" dist="38100" dir="2700000" algn="tl">
                    <a:srgbClr val="000000"/>
                  </a:outerShdw>
                </a:effectLst>
                <a:uLnTx/>
                <a:uFillTx/>
                <a:latin typeface="+mj-lt"/>
                <a:ea typeface="+mj-ea"/>
                <a:sym typeface="+mn-ea"/>
              </a:rPr>
              <a:t>的批判</a:t>
            </a:r>
            <a:endParaRPr lang="zh-CN" altLang="en-US" dirty="0"/>
          </a:p>
        </p:txBody>
      </p:sp>
      <p:sp>
        <p:nvSpPr>
          <p:cNvPr id="3" name="文本框 2"/>
          <p:cNvSpPr txBox="1"/>
          <p:nvPr/>
        </p:nvSpPr>
        <p:spPr>
          <a:xfrm>
            <a:off x="426085" y="1089660"/>
            <a:ext cx="10927715" cy="544639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dirty="0">
                <a:ln>
                  <a:noFill/>
                </a:ln>
                <a:effectLst>
                  <a:outerShdw blurRad="38100" dist="38100" dir="2700000" algn="tl">
                    <a:srgbClr val="000000"/>
                  </a:outerShdw>
                </a:effectLst>
                <a:uLnTx/>
                <a:uFillTx/>
                <a:sym typeface="+mn-ea"/>
              </a:rPr>
              <a:t>康德</a:t>
            </a:r>
            <a:r>
              <a:rPr lang="en-US" altLang="zh-CN" sz="2000" kern="0" noProof="0" dirty="0">
                <a:ln>
                  <a:noFill/>
                </a:ln>
                <a:effectLst>
                  <a:outerShdw blurRad="38100" dist="38100" dir="2700000" algn="tl">
                    <a:srgbClr val="000000"/>
                  </a:outerShdw>
                </a:effectLst>
                <a:uLnTx/>
                <a:uFillTx/>
                <a:sym typeface="+mn-ea"/>
              </a:rPr>
              <a:t>1795</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年发表了著名的论文</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论永久和平</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不仅把永久和平视为人类历史的天意或自然目标，而且为实现永久和平阐述了法律条款。其中最为关键的是以下三个条款：根据社会成员的普遍自由原则，唯一符合人的道德本性的国家制度是共和国；共和国本质上是和平，因为战争必须经过公民的同意。第二，国际法应当建立在自由国家的联邦主义基础上。第三，世界公民权应当局限于普遍的友善。看得认为永久和平，虽然不是必然的，但在人类生活中有着经验的基础。康德说：</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r>
              <a:rPr lang="en-US" altLang="zh-CN" sz="2000" kern="0" noProof="0" dirty="0" err="1">
                <a:ln>
                  <a:noFill/>
                </a:ln>
                <a:effectLst>
                  <a:outerShdw blurRad="38100" dist="38100" dir="2700000" algn="tl">
                    <a:srgbClr val="000000"/>
                  </a:outerShdw>
                </a:effectLst>
                <a:uLnTx/>
                <a:uFillTx/>
                <a:ea typeface="宋体" panose="02010600030101010101" pitchFamily="2" charset="-122"/>
                <a:sym typeface="+mn-ea"/>
              </a:rPr>
              <a:t>自然明智地将各个民族分</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开，每个国家都意愿以诡计和武力将各个民族统一在自己之下。在另一方面，自然也借助相互的自利，将那些不会因国际法的概念之保障和免于暴行和战争的国家统一起来。这就是商业精神；这种精神与战争无法并存，而且迟早会席卷各个民族。</a:t>
            </a:r>
            <a:r>
              <a:rPr lang="en-US" altLang="zh-CN" sz="2000" kern="0" noProof="0" dirty="0">
                <a:ln>
                  <a:noFill/>
                </a:ln>
                <a:effectLst>
                  <a:outerShdw blurRad="38100" dist="38100" dir="2700000" algn="tl">
                    <a:srgbClr val="000000"/>
                  </a:outerShdw>
                </a:effectLst>
                <a:uLnTx/>
                <a:uFillTx/>
                <a:ea typeface="宋体" panose="02010600030101010101" pitchFamily="2" charset="-122"/>
                <a:sym typeface="+mn-ea"/>
              </a:rPr>
              <a:t>”</a:t>
            </a:r>
            <a:endPar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dirty="0">
                <a:ln>
                  <a:noFill/>
                </a:ln>
                <a:effectLst>
                  <a:outerShdw blurRad="38100" dist="38100" dir="2700000" algn="tl">
                    <a:srgbClr val="000000"/>
                  </a:outerShdw>
                </a:effectLst>
                <a:uLnTx/>
                <a:uFillTx/>
                <a:sym typeface="+mn-ea"/>
              </a:rPr>
              <a:t>但是，黑格尔认为，国家是最高的意志，国际法是从独立的国家间关系中产生的，它不可能凌驾于国家之上。一个不与他人发生关系的人不是现实的人，一个不与他国发生关系的国家也不是一个现实的国家。国家象个人一样也需要他者的承认。但是，这种承认仍然是以实力为基础的。国际法作为国家间应该绝对有效的普遍的法，但是，这种法始终是处在应然状态。因此，</a:t>
            </a:r>
            <a:r>
              <a:rPr lang="en-US" altLang="zh-CN" sz="2000" kern="0" noProof="0" dirty="0" err="1">
                <a:ln>
                  <a:noFill/>
                </a:ln>
                <a:effectLst>
                  <a:outerShdw blurRad="38100" dist="38100" dir="2700000" algn="tl">
                    <a:srgbClr val="000000"/>
                  </a:outerShdw>
                </a:effectLst>
                <a:uLnTx/>
                <a:uFillTx/>
                <a:sym typeface="+mn-ea"/>
              </a:rPr>
              <a:t>世界政府是不可设想的。黑格尔</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明确</a:t>
            </a:r>
            <a:r>
              <a:rPr lang="en-US" altLang="zh-CN" sz="2000" kern="0" noProof="0" dirty="0" err="1">
                <a:ln>
                  <a:noFill/>
                </a:ln>
                <a:effectLst>
                  <a:outerShdw blurRad="38100" dist="38100" dir="2700000" algn="tl">
                    <a:srgbClr val="000000"/>
                  </a:outerShdw>
                </a:effectLst>
                <a:uLnTx/>
                <a:uFillTx/>
                <a:sym typeface="+mn-ea"/>
              </a:rPr>
              <a:t>反对</a:t>
            </a:r>
            <a:r>
              <a:rPr lang="zh-CN" altLang="en-US" sz="2000" kern="0" noProof="0" dirty="0">
                <a:ln>
                  <a:noFill/>
                </a:ln>
                <a:effectLst>
                  <a:outerShdw blurRad="38100" dist="38100" dir="2700000" algn="tl">
                    <a:srgbClr val="000000"/>
                  </a:outerShdw>
                </a:effectLst>
                <a:uLnTx/>
                <a:uFillTx/>
                <a:sym typeface="+mn-ea"/>
              </a:rPr>
              <a:t>康德</a:t>
            </a:r>
            <a:r>
              <a:rPr lang="en-US" altLang="zh-CN" sz="2000" kern="0" noProof="0" dirty="0">
                <a:ln>
                  <a:noFill/>
                </a:ln>
                <a:effectLst>
                  <a:outerShdw blurRad="38100" dist="38100" dir="2700000" algn="tl">
                    <a:srgbClr val="000000"/>
                  </a:outerShdw>
                </a:effectLst>
                <a:uLnTx/>
                <a:uFillTx/>
                <a:sym typeface="+mn-ea"/>
              </a:rPr>
              <a:t>。</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他认为，国家具有绝对的排他性，它们之间的</a:t>
            </a:r>
            <a:r>
              <a:rPr lang="en-US" altLang="zh-CN" sz="2000" kern="0" noProof="0" dirty="0" err="1">
                <a:ln>
                  <a:noFill/>
                </a:ln>
                <a:effectLst>
                  <a:outerShdw blurRad="38100" dist="38100" dir="2700000" algn="tl">
                    <a:srgbClr val="000000"/>
                  </a:outerShdw>
                </a:effectLst>
                <a:uLnTx/>
                <a:uFillTx/>
                <a:sym typeface="+mn-ea"/>
              </a:rPr>
              <a:t>战争是国家间的本然状态</a:t>
            </a:r>
            <a:r>
              <a:rPr lang="en-US" altLang="zh-CN" sz="2000" kern="0" noProof="0" dirty="0">
                <a:ln>
                  <a:noFill/>
                </a:ln>
                <a:effectLst>
                  <a:outerShdw blurRad="38100" dist="38100" dir="2700000" algn="tl">
                    <a:srgbClr val="000000"/>
                  </a:outerShdw>
                </a:effectLst>
                <a:uLnTx/>
                <a:uFillTx/>
                <a:sym typeface="+mn-ea"/>
              </a:rPr>
              <a:t>，“</a:t>
            </a:r>
            <a:r>
              <a:rPr lang="en-US" altLang="zh-CN" sz="2000" kern="0" noProof="0" dirty="0" err="1">
                <a:ln>
                  <a:noFill/>
                </a:ln>
                <a:effectLst>
                  <a:outerShdw blurRad="38100" dist="38100" dir="2700000" algn="tl">
                    <a:srgbClr val="000000"/>
                  </a:outerShdw>
                </a:effectLst>
                <a:uLnTx/>
                <a:uFillTx/>
                <a:sym typeface="+mn-ea"/>
              </a:rPr>
              <a:t>纵使一批国家组成一个家庭，作为个体性，这种结合必然会产生一个对立面和创造一个敌人</a:t>
            </a:r>
            <a:r>
              <a:rPr lang="en-US" altLang="zh-CN" sz="2000" kern="0" noProof="0" dirty="0">
                <a:ln>
                  <a:noFill/>
                </a:ln>
                <a:effectLst>
                  <a:outerShdw blurRad="38100" dist="38100" dir="2700000" algn="tl">
                    <a:srgbClr val="000000"/>
                  </a:outerShdw>
                </a:effectLst>
                <a:uLnTx/>
                <a:uFillTx/>
                <a:sym typeface="+mn-ea"/>
              </a:rPr>
              <a:t>。”（342页）</a:t>
            </a:r>
            <a:r>
              <a:rPr lang="zh-CN" altLang="en-US" sz="2000" kern="0" noProof="0" dirty="0">
                <a:ln>
                  <a:noFill/>
                </a:ln>
                <a:effectLst>
                  <a:outerShdw blurRad="38100" dist="38100" dir="2700000" algn="tl">
                    <a:srgbClr val="000000"/>
                  </a:outerShdw>
                </a:effectLst>
                <a:uLnTx/>
                <a:uFillTx/>
                <a:ea typeface="宋体" panose="02010600030101010101" pitchFamily="2" charset="-122"/>
                <a:sym typeface="+mn-ea"/>
              </a:rPr>
              <a:t>因此，永久和平是不可设想的。</a:t>
            </a:r>
            <a:endPar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国际法的应然性</a:t>
            </a:r>
          </a:p>
        </p:txBody>
      </p:sp>
      <p:sp>
        <p:nvSpPr>
          <p:cNvPr id="4" name="文本框 3"/>
          <p:cNvSpPr txBox="1"/>
          <p:nvPr/>
        </p:nvSpPr>
        <p:spPr>
          <a:xfrm>
            <a:off x="563245" y="986155"/>
            <a:ext cx="10993120" cy="5631180"/>
          </a:xfrm>
          <a:prstGeom prst="rect">
            <a:avLst/>
          </a:prstGeom>
          <a:noFill/>
        </p:spPr>
        <p:txBody>
          <a:bodyPr wrap="square" rtlCol="0">
            <a:spAutoFit/>
          </a:bodyPr>
          <a:lstStyle/>
          <a:p>
            <a:r>
              <a:rPr lang="en-US" altLang="zh-CN" sz="2400" kern="0" noProof="0" dirty="0">
                <a:ln>
                  <a:noFill/>
                </a:ln>
                <a:effectLst>
                  <a:outerShdw blurRad="38100" dist="38100" dir="2700000" algn="tl">
                    <a:srgbClr val="000000"/>
                  </a:outerShdw>
                </a:effectLst>
                <a:uLnTx/>
                <a:uFillTx/>
                <a:sym typeface="+mn-ea"/>
              </a:rPr>
              <a:t>“国际法是从独立国家间的关系中产生出来的，因此国际法中的自在自为的东西保持着应然的状态，因为它的现实性是享有主权的各个不同意志为依据的。”虽然国家间的关系应该自在的合乎法的规定，但它缺少超越国家的法院。“由于现在还没有任何权力来对国家作出裁判，所以就国与国之间的关系说，我们一直停留在应然状态。”（330）黑格尔认为，利益是外交关系的基础，战争是处理国家分歧的最终手段。因此，他反对把国与国的关系建立在道德、国家本性的浮浅观念。（350）</a:t>
            </a:r>
          </a:p>
          <a:p>
            <a:r>
              <a:rPr lang="zh-CN" altLang="en-US" sz="2400" dirty="0"/>
              <a:t>黑格尔与康德对和平和国际法的理解形成尖锐的对立。康德认为，建立在自由权利基础上的宪法国家即共和制具有和平倾向，战争的残酷和破坏将使所有国家接受国际法，限制战争权，形成联邦状态，商业的交往有助于培养和平意识。本质上说，在康德那里，真正的权利主体是个人，国家不具有超越个人的伦理性。黑格尔则相反，他不仅认为永久和平是无法实现的，而且也不值得追求的。相对于黑格尔的国家主义和战争伦理观，康德的思想更为合理。不仅</a:t>
            </a:r>
            <a:r>
              <a:rPr lang="en-US" altLang="zh-CN" sz="2400" dirty="0"/>
              <a:t>20</a:t>
            </a:r>
            <a:r>
              <a:rPr lang="zh-CN" altLang="en-US" sz="2400" dirty="0">
                <a:ea typeface="宋体" panose="02010600030101010101" pitchFamily="2" charset="-122"/>
              </a:rPr>
              <a:t>世纪</a:t>
            </a:r>
            <a:r>
              <a:rPr lang="en-US" altLang="zh-CN" sz="2400" dirty="0">
                <a:ea typeface="宋体" panose="02010600030101010101" pitchFamily="2" charset="-122"/>
              </a:rPr>
              <a:t>20</a:t>
            </a:r>
            <a:r>
              <a:rPr lang="zh-CN" altLang="en-US" sz="2400" dirty="0">
                <a:ea typeface="宋体" panose="02010600030101010101" pitchFamily="2" charset="-122"/>
              </a:rPr>
              <a:t>年代威尔逊主义和国联，而且战后建立的联合国以及联合国宪章更多地体现了康德的理想。在这个意义上，黑格尔的思想需要批判。</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世界历史法庭</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dirty="0">
                <a:ln>
                  <a:noFill/>
                </a:ln>
                <a:solidFill>
                  <a:schemeClr val="tx2"/>
                </a:solidFill>
                <a:effectLst>
                  <a:outerShdw blurRad="38100" dist="38100" dir="2700000" algn="tl">
                    <a:srgbClr val="000000"/>
                  </a:outerShdw>
                </a:effectLst>
                <a:uLnTx/>
                <a:uFillTx/>
                <a:latin typeface="+mj-lt"/>
                <a:ea typeface="+mj-ea"/>
                <a:sym typeface="+mn-ea"/>
              </a:rPr>
              <a:t>世界历史是国家命运的仲裁者</a:t>
            </a:r>
            <a:endParaRPr lang="zh-CN" altLang="en-US" dirty="0"/>
          </a:p>
        </p:txBody>
      </p:sp>
      <p:sp>
        <p:nvSpPr>
          <p:cNvPr id="3" name="文本框 2"/>
          <p:cNvSpPr txBox="1"/>
          <p:nvPr/>
        </p:nvSpPr>
        <p:spPr>
          <a:xfrm>
            <a:off x="577850" y="985520"/>
            <a:ext cx="10963910" cy="467042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世界历史是民族国家的历史，历史剧场由不同国家的兴衰成败故事构成。国家间的关系纯粹是受偶然性支配的，但是，这并不意味着世界历史是混乱的毫无意义的过程。正如市民社会中不同人的偶然选择产生出普遍性一样，历史也从其偶然性产生出必然性。“国与国之间的关系是摇摆不定的，也没有裁判官来调节这种关系，唯一最向裁判官就是绝对精神，即世界精神。”（</a:t>
            </a:r>
            <a:r>
              <a:rPr lang="en-US" altLang="zh-CN" sz="2400" kern="0" noProof="0" dirty="0">
                <a:ln>
                  <a:noFill/>
                </a:ln>
                <a:effectLst>
                  <a:outerShdw blurRad="38100" dist="38100" dir="2700000" algn="tl">
                    <a:srgbClr val="000000"/>
                  </a:outerShdw>
                </a:effectLst>
                <a:uLnTx/>
                <a:uFillTx/>
                <a:sym typeface="+mn-ea"/>
              </a:rPr>
              <a:t>351</a:t>
            </a:r>
            <a:r>
              <a:rPr lang="zh-CN" altLang="en-US" sz="2400" kern="0" noProof="0" dirty="0">
                <a:ln>
                  <a:noFill/>
                </a:ln>
                <a:effectLst>
                  <a:outerShdw blurRad="38100" dist="38100" dir="2700000" algn="tl">
                    <a:srgbClr val="000000"/>
                  </a:outerShdw>
                </a:effectLst>
                <a:uLnTx/>
                <a:uFillTx/>
                <a:sym typeface="+mn-ea"/>
              </a:rPr>
              <a:t>页）</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正如个人相对于国家来说，世界历史的各个民族也是实现绝对精神的工具，从国家的冲突和斗争中，</a:t>
            </a:r>
            <a:r>
              <a:rPr lang="en-US" altLang="zh-CN" sz="2400" kern="0" noProof="0" dirty="0">
                <a:ln>
                  <a:noFill/>
                </a:ln>
                <a:effectLst>
                  <a:outerShdw blurRad="38100" dist="38100" dir="2700000" algn="tl">
                    <a:srgbClr val="000000"/>
                  </a:outerShdw>
                </a:effectLst>
                <a:uLnTx/>
                <a:uFillTx/>
                <a:sym typeface="+mn-ea"/>
              </a:rPr>
              <a:t>“这种辩证法中产生出普遍精神，即世界精神，它既不受限制，同时又创造自己；正是这种精神，在世界法庭的世界历史中，对这些有限精神行使着它的权利，它的高于一切的权利。”（351页）</a:t>
            </a:r>
            <a:endPar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400" kern="0" noProof="0" dirty="0">
                <a:ln>
                  <a:noFill/>
                </a:ln>
                <a:effectLst>
                  <a:outerShdw blurRad="38100" dist="38100" dir="2700000" algn="tl">
                    <a:srgbClr val="000000"/>
                  </a:outerShdw>
                </a:effectLst>
                <a:uLnTx/>
                <a:uFillTx/>
                <a:sym typeface="+mn-ea"/>
              </a:rPr>
              <a:t>世界历史的意义：</a:t>
            </a:r>
            <a:r>
              <a:rPr lang="en-US" altLang="zh-CN" sz="2400" kern="0" noProof="0" dirty="0">
                <a:ln>
                  <a:noFill/>
                </a:ln>
                <a:effectLst>
                  <a:outerShdw blurRad="38100" dist="38100" dir="2700000" algn="tl">
                    <a:srgbClr val="000000"/>
                  </a:outerShdw>
                </a:effectLst>
                <a:uLnTx/>
                <a:uFillTx/>
                <a:sym typeface="+mn-ea"/>
              </a:rPr>
              <a:t>1、</a:t>
            </a:r>
            <a:r>
              <a:rPr lang="zh-CN" altLang="en-US" sz="2400" kern="0" noProof="0" dirty="0">
                <a:ln>
                  <a:noFill/>
                </a:ln>
                <a:effectLst>
                  <a:outerShdw blurRad="38100" dist="38100" dir="2700000" algn="tl">
                    <a:srgbClr val="000000"/>
                  </a:outerShdw>
                </a:effectLst>
                <a:uLnTx/>
                <a:uFillTx/>
                <a:sym typeface="+mn-ea"/>
              </a:rPr>
              <a:t>世界历史是普遍精神的法庭，是精神内在性在外在现实中的表现；</a:t>
            </a:r>
            <a:r>
              <a:rPr lang="en-US" altLang="zh-CN" sz="2400" kern="0" noProof="0" dirty="0">
                <a:ln>
                  <a:noFill/>
                </a:ln>
                <a:effectLst>
                  <a:outerShdw blurRad="38100" dist="38100" dir="2700000" algn="tl">
                    <a:srgbClr val="000000"/>
                  </a:outerShdw>
                </a:effectLst>
                <a:uLnTx/>
                <a:uFillTx/>
                <a:sym typeface="+mn-ea"/>
              </a:rPr>
              <a:t>2、世界历史的意义在于自由理念的不同环节的实现。每个国家在世界历史中都以自己的方式</a:t>
            </a:r>
            <a:r>
              <a:rPr lang="en-US" altLang="zh-CN" sz="2400" b="1" kern="0" noProof="0" dirty="0">
                <a:ln>
                  <a:noFill/>
                </a:ln>
                <a:effectLst>
                  <a:outerShdw blurRad="38100" dist="38100" dir="2700000" algn="tl">
                    <a:srgbClr val="000000"/>
                  </a:outerShdw>
                </a:effectLst>
                <a:uLnTx/>
                <a:uFillTx/>
                <a:sym typeface="+mn-ea"/>
              </a:rPr>
              <a:t>实现</a:t>
            </a:r>
            <a:r>
              <a:rPr lang="en-US" altLang="zh-CN" sz="2400" kern="0" noProof="0" dirty="0">
                <a:ln>
                  <a:noFill/>
                </a:ln>
                <a:effectLst>
                  <a:outerShdw blurRad="38100" dist="38100" dir="2700000" algn="tl">
                    <a:srgbClr val="000000"/>
                  </a:outerShdw>
                </a:effectLst>
                <a:uLnTx/>
                <a:uFillTx/>
                <a:sym typeface="+mn-ea"/>
              </a:rPr>
              <a:t>并</a:t>
            </a:r>
            <a:r>
              <a:rPr lang="en-US" altLang="zh-CN" sz="2400" b="1" kern="0" noProof="0" dirty="0">
                <a:ln>
                  <a:noFill/>
                </a:ln>
                <a:effectLst>
                  <a:outerShdw blurRad="38100" dist="38100" dir="2700000" algn="tl">
                    <a:srgbClr val="000000"/>
                  </a:outerShdw>
                </a:effectLst>
                <a:uLnTx/>
                <a:uFillTx/>
                <a:sym typeface="+mn-ea"/>
              </a:rPr>
              <a:t>解释</a:t>
            </a:r>
            <a:r>
              <a:rPr lang="en-US" altLang="zh-CN" sz="2400" kern="0" noProof="0" dirty="0">
                <a:ln>
                  <a:noFill/>
                </a:ln>
                <a:effectLst>
                  <a:outerShdw blurRad="38100" dist="38100" dir="2700000" algn="tl">
                    <a:srgbClr val="000000"/>
                  </a:outerShdw>
                </a:effectLst>
                <a:uLnTx/>
                <a:uFillTx/>
                <a:sym typeface="+mn-ea"/>
              </a:rPr>
              <a:t>了自由的理念。</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世界历史民族的更替是世界历史法庭的判决</a:t>
            </a:r>
          </a:p>
        </p:txBody>
      </p:sp>
      <p:sp>
        <p:nvSpPr>
          <p:cNvPr id="3" name="文本框 2"/>
          <p:cNvSpPr txBox="1"/>
          <p:nvPr/>
        </p:nvSpPr>
        <p:spPr>
          <a:xfrm>
            <a:off x="532130" y="985520"/>
            <a:ext cx="10821670" cy="563118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“国与国之间的关系是摇摆不定的，也没有裁判官来调节这种关系，唯一最向裁判官就是绝对精神，即世界精神。”（</a:t>
            </a:r>
            <a:r>
              <a:rPr lang="en-US" altLang="zh-CN"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351</a:t>
            </a: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页）世界历史构成特殊的法，它对各个民族的存在权利进行判决。</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世界历史如何判决？黑格尔认为，</a:t>
            </a:r>
            <a:r>
              <a:rPr lang="en-US" altLang="zh-CN"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在世界精神所进行的事业中，国家、民族和个人都各按其特殊的和特定的原则而兴起，这种原则在它们的国家制度和生活状况的全部范围中获得它的解释和现实性。”（353页）世界历史的每个阶段都体现了世界精神理念的必然环节，每个环节通过历史阶段体现其绝对权利，每个民族则通过参与世界历史过程获得其幸运与光荣。</a:t>
            </a:r>
            <a:endParaRPr kumimoji="0" lang="en-US" altLang="zh-CN" sz="200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在每一个历史阶段都有特定的国家和民族承担着世界历史的必然性。在特定阶段承担着世界历史命运的民族就是世界历史性民族，其它民族一旦被世界历史所抛弃就无关紧要了。（见</a:t>
            </a:r>
            <a:r>
              <a:rPr lang="en-US" altLang="zh-CN"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354</a:t>
            </a:r>
            <a:r>
              <a:rPr lang="zh-CN" altLang="en-US" sz="2000" kern="0" noProof="0" dirty="0">
                <a:ln>
                  <a:noFill/>
                </a:ln>
                <a:effectLst>
                  <a:outerShdw blurRad="38100" dist="38100" dir="2700000" algn="tl">
                    <a:srgbClr val="000000"/>
                  </a:outerShdw>
                </a:effectLst>
                <a:uLnTx/>
                <a:uFillTx/>
                <a:latin typeface="宋体" panose="02010600030101010101" pitchFamily="2" charset="-122"/>
                <a:ea typeface="宋体" panose="02010600030101010101" pitchFamily="2" charset="-122"/>
                <a:cs typeface="宋体" panose="02010600030101010101" pitchFamily="2" charset="-122"/>
                <a:sym typeface="+mn-ea"/>
              </a:rPr>
              <a:t>页）</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b="1" dirty="0">
                <a:latin typeface="宋体" panose="02010600030101010101" pitchFamily="2" charset="-122"/>
                <a:ea typeface="宋体" panose="02010600030101010101" pitchFamily="2" charset="-122"/>
                <a:cs typeface="宋体" panose="02010600030101010101" pitchFamily="2" charset="-122"/>
              </a:rPr>
              <a:t>每个国家在其占有绝对精神的本质时，它就处在其世界历史时刻之中，它将受到历史的眷顾和各国的支持，逐渐成为全球的领导者或世界霸权。当其代表的原则和国家制度失去了合理性，落后于绝对精神或世界的发展时，就会衰落并交出自己的领导权。</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en-US" altLang="zh-CN" sz="2000" b="1" dirty="0">
                <a:latin typeface="宋体" panose="02010600030101010101" pitchFamily="2" charset="-122"/>
                <a:ea typeface="宋体" panose="02010600030101010101" pitchFamily="2" charset="-122"/>
                <a:cs typeface="宋体" panose="02010600030101010101" pitchFamily="2" charset="-122"/>
              </a:rPr>
              <a:t>20</a:t>
            </a:r>
            <a:r>
              <a:rPr lang="zh-CN" altLang="en-US" sz="2000" b="1" dirty="0">
                <a:latin typeface="宋体" panose="02010600030101010101" pitchFamily="2" charset="-122"/>
                <a:ea typeface="宋体" panose="02010600030101010101" pitchFamily="2" charset="-122"/>
                <a:cs typeface="宋体" panose="02010600030101010101" pitchFamily="2" charset="-122"/>
              </a:rPr>
              <a:t>世纪是美国的世纪，是美国的世界历史时刻。现代不仅出现了西方终结论，而且也出现了美国霸权终结论。一些人认为，</a:t>
            </a:r>
            <a:r>
              <a:rPr lang="en-US" altLang="zh-CN" sz="2000" b="1" dirty="0">
                <a:latin typeface="宋体" panose="02010600030101010101" pitchFamily="2" charset="-122"/>
                <a:ea typeface="宋体" panose="02010600030101010101" pitchFamily="2" charset="-122"/>
                <a:cs typeface="宋体" panose="02010600030101010101" pitchFamily="2" charset="-122"/>
              </a:rPr>
              <a:t>21</a:t>
            </a:r>
            <a:r>
              <a:rPr lang="zh-CN" altLang="en-US" sz="2000" b="1" dirty="0">
                <a:latin typeface="宋体" panose="02010600030101010101" pitchFamily="2" charset="-122"/>
                <a:ea typeface="宋体" panose="02010600030101010101" pitchFamily="2" charset="-122"/>
                <a:cs typeface="宋体" panose="02010600030101010101" pitchFamily="2" charset="-122"/>
              </a:rPr>
              <a:t>世纪是中国世纪，是世界历史的中国时刻（</a:t>
            </a:r>
            <a:r>
              <a:rPr lang="en-US" altLang="zh-CN" sz="2000" b="1" dirty="0">
                <a:latin typeface="宋体" panose="02010600030101010101" pitchFamily="2" charset="-122"/>
                <a:ea typeface="宋体" panose="02010600030101010101" pitchFamily="2" charset="-122"/>
                <a:cs typeface="宋体" panose="02010600030101010101" pitchFamily="2" charset="-122"/>
              </a:rPr>
              <a:t>Chinese Moment)</a:t>
            </a:r>
            <a:r>
              <a:rPr lang="zh-CN" altLang="en-US" sz="2000" b="1" dirty="0">
                <a:latin typeface="宋体" panose="02010600030101010101" pitchFamily="2" charset="-122"/>
                <a:ea typeface="宋体" panose="02010600030101010101" pitchFamily="2" charset="-122"/>
                <a:cs typeface="宋体" panose="02010600030101010101" pitchFamily="2" charset="-122"/>
              </a:rPr>
              <a:t>，中国将取代美国成为世界的主导者。</a:t>
            </a: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000" b="1" dirty="0">
                <a:latin typeface="宋体" panose="02010600030101010101" pitchFamily="2" charset="-122"/>
                <a:ea typeface="宋体" panose="02010600030101010101" pitchFamily="2" charset="-122"/>
                <a:cs typeface="宋体" panose="02010600030101010101" pitchFamily="2" charset="-122"/>
              </a:rPr>
              <a:t>中国是否会成世界历史民族？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立法权</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立法权与行政权的区别</a:t>
            </a:r>
          </a:p>
        </p:txBody>
      </p:sp>
      <p:sp>
        <p:nvSpPr>
          <p:cNvPr id="2" name="文本框 1"/>
          <p:cNvSpPr txBox="1"/>
          <p:nvPr/>
        </p:nvSpPr>
        <p:spPr>
          <a:xfrm>
            <a:off x="628650" y="1115695"/>
            <a:ext cx="10923270" cy="5187315"/>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sym typeface="+mn-ea"/>
              </a:rPr>
              <a:t>立法权所涉及的是法律本身，以及那些按照按其内容来说，完全具有普遍性的国内事务。</a:t>
            </a:r>
            <a:r>
              <a:rPr lang="en-US" altLang="zh-CN" sz="2400" kern="0" noProof="0">
                <a:ln>
                  <a:noFill/>
                </a:ln>
                <a:effectLst>
                  <a:outerShdw blurRad="38100" dist="38100" dir="2700000" algn="tl">
                    <a:srgbClr val="000000"/>
                  </a:outerShdw>
                </a:effectLst>
                <a:uLnTx/>
                <a:uFillTx/>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黑格尔认为，</a:t>
            </a:r>
            <a:r>
              <a:rPr lang="zh-CN" altLang="en-US" sz="2400" kern="0" noProof="0">
                <a:ln>
                  <a:noFill/>
                </a:ln>
                <a:effectLst>
                  <a:outerShdw blurRad="38100" dist="38100" dir="2700000" algn="tl">
                    <a:srgbClr val="000000"/>
                  </a:outerShdw>
                </a:effectLst>
                <a:uLnTx/>
                <a:uFillTx/>
                <a:sym typeface="+mn-ea"/>
              </a:rPr>
              <a:t>立法权本身是国家制度的一部分，但国家不是通过立法权创造，立法权跟着国家制度一同完善。（第</a:t>
            </a:r>
            <a:r>
              <a:rPr lang="en-US" altLang="zh-CN" sz="2400" kern="0" noProof="0">
                <a:ln>
                  <a:noFill/>
                </a:ln>
                <a:effectLst>
                  <a:outerShdw blurRad="38100" dist="38100" dir="2700000" algn="tl">
                    <a:srgbClr val="000000"/>
                  </a:outerShdw>
                </a:effectLst>
                <a:uLnTx/>
                <a:uFillTx/>
                <a:sym typeface="+mn-ea"/>
              </a:rPr>
              <a:t>298</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立法权跟与行政权的分工。立法权对象是什么？行政权即政府的调节对象又是什么？大体上说，立法权领域所包括的是那些按其内容来说是完全普遍的可以由法律加以规定的规则；行政权领域所涉及的则是特殊的东西和执行的方法。</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黑格尔反对严格的三权分立。他认为，</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权</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力</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独立的观念</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是</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根本错误</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的</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自由主义试图通过三权分立达到权力的相互制衡，但这样必然会损害国家的统一性，在黑格尔看来，国家的统一是头等大事。基于此，黑格尔主张大臣成为国会议员。</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“把政府成员从立法机关中排除出去，好比像自选会议那样做法这是对，有错误观点，英国的内阁大臣必须是国会议员，这是正确的，因为参加政府的人员应该同立法权相联系，而不是相</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立。</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（第</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300</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a:t>
            </a:r>
            <a:endParaRPr lang="en-US" altLang="zh-CN" sz="2400" kern="0" noProof="0">
              <a:ln>
                <a:noFill/>
              </a:ln>
              <a:effectLst>
                <a:outerShdw blurRad="38100" dist="38100" dir="2700000" algn="tl">
                  <a:srgbClr val="000000"/>
                </a:outerShdw>
              </a:effectLst>
              <a:uLnTx/>
              <a:uFillTx/>
              <a:ea typeface="宋体" panose="02010600030101010101" pitchFamily="2" charset="-122"/>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800" kern="0" noProof="0">
                <a:ln>
                  <a:noFill/>
                </a:ln>
                <a:effectLst>
                  <a:outerShdw blurRad="38100" dist="38100" dir="2700000" algn="tl">
                    <a:srgbClr val="000000"/>
                  </a:outerShdw>
                </a:effectLst>
                <a:uLnTx/>
                <a:uFillTx/>
                <a:ea typeface="宋体" panose="02010600030101010101" pitchFamily="2" charset="-122"/>
                <a:sym typeface="+mn-ea"/>
              </a:rPr>
              <a:t>   </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等级议会制</a:t>
            </a:r>
          </a:p>
        </p:txBody>
      </p:sp>
      <p:sp>
        <p:nvSpPr>
          <p:cNvPr id="3" name="文本框 2"/>
          <p:cNvSpPr txBox="1"/>
          <p:nvPr/>
        </p:nvSpPr>
        <p:spPr>
          <a:xfrm>
            <a:off x="625475" y="986155"/>
            <a:ext cx="11038205" cy="5778500"/>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 </a:t>
            </a:r>
            <a:r>
              <a:rPr lang="zh-CN" altLang="en-US" sz="2400" kern="0" noProof="0">
                <a:ln>
                  <a:noFill/>
                </a:ln>
                <a:effectLst>
                  <a:outerShdw blurRad="38100" dist="38100" dir="2700000" algn="tl">
                    <a:srgbClr val="000000"/>
                  </a:outerShdw>
                </a:effectLst>
                <a:uLnTx/>
                <a:uFillTx/>
                <a:sym typeface="+mn-ea"/>
              </a:rPr>
              <a:t>黑格尔不主张普选制，而是等级制议会。等级议会的代表代表是等级（</a:t>
            </a:r>
            <a:r>
              <a:rPr lang="en-US" altLang="zh-CN" sz="2400" kern="0" noProof="0">
                <a:ln>
                  <a:noFill/>
                </a:ln>
                <a:effectLst>
                  <a:outerShdw blurRad="38100" dist="38100" dir="2700000" algn="tl">
                    <a:srgbClr val="000000"/>
                  </a:outerShdw>
                </a:effectLst>
                <a:uLnTx/>
                <a:uFillTx/>
                <a:sym typeface="+mn-ea"/>
              </a:rPr>
              <a:t>estates）</a:t>
            </a:r>
            <a:r>
              <a:rPr lang="zh-CN" altLang="en-US" sz="2400" kern="0" noProof="0">
                <a:ln>
                  <a:noFill/>
                </a:ln>
                <a:effectLst>
                  <a:outerShdw blurRad="38100" dist="38100" dir="2700000" algn="tl">
                    <a:srgbClr val="000000"/>
                  </a:outerShdw>
                </a:effectLst>
                <a:uLnTx/>
                <a:uFillTx/>
                <a:sym typeface="+mn-ea"/>
              </a:rPr>
              <a:t>的利益，而不是抽象的个人的利益。</a:t>
            </a:r>
            <a:endParaRPr lang="en-US" altLang="zh-CN" sz="2400" kern="0" noProof="0">
              <a:ln>
                <a:noFill/>
              </a:ln>
              <a:effectLst>
                <a:outerShdw blurRad="38100" dist="38100" dir="2700000" algn="tl">
                  <a:srgbClr val="000000"/>
                </a:outerShdw>
              </a:effectLst>
              <a:uLnTx/>
              <a:uFillTx/>
              <a:sym typeface="+mn-ea"/>
            </a:endParaRP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sym typeface="+mn-ea"/>
              </a:rPr>
              <a:t>黑格尔认为，等级议会制是最符合立法权概念的形式。</a:t>
            </a:r>
            <a:r>
              <a:rPr lang="en-US" altLang="zh-CN" sz="2400" kern="0" noProof="0">
                <a:ln>
                  <a:noFill/>
                </a:ln>
                <a:effectLst>
                  <a:outerShdw blurRad="38100" dist="38100" dir="2700000" algn="tl">
                    <a:srgbClr val="000000"/>
                  </a:outerShdw>
                </a:effectLst>
                <a:uLnTx/>
                <a:uFillTx/>
                <a:sym typeface="+mn-ea"/>
              </a:rPr>
              <a:t>“等级要素的作用，就是要使普遍事物不仅自在的而且自为的通过它获得存在，</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也就是</a:t>
            </a:r>
            <a:r>
              <a:rPr lang="en-US" altLang="zh-CN" sz="2400" kern="0" noProof="0">
                <a:ln>
                  <a:noFill/>
                </a:ln>
                <a:effectLst>
                  <a:outerShdw blurRad="38100" dist="38100" dir="2700000" algn="tl">
                    <a:srgbClr val="000000"/>
                  </a:outerShdw>
                </a:effectLst>
                <a:uLnTx/>
                <a:uFillTx/>
                <a:sym typeface="+mn-ea"/>
              </a:rPr>
              <a:t>要使主观的形式的自由这一环节</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a:t>
            </a:r>
            <a:r>
              <a:rPr lang="en-US" altLang="zh-CN" sz="2400" kern="0" noProof="0">
                <a:ln>
                  <a:noFill/>
                </a:ln>
                <a:effectLst>
                  <a:outerShdw blurRad="38100" dist="38100" dir="2700000" algn="tl">
                    <a:srgbClr val="000000"/>
                  </a:outerShdw>
                </a:effectLst>
                <a:uLnTx/>
                <a:uFillTx/>
                <a:sym typeface="+mn-ea"/>
              </a:rPr>
              <a:t>既作为多数人的观点和思想的经验普遍性的公众意识通过他获得存在</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（第</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301</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节）黑格尔还指出，</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各等级对</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普遍福利和公共自由的保障，并不在于他们有独到的见解，因为国家的高级官吏必然对国家的各种设施和需要的性质具有比具有比较深刻的和比较广泛的了解，而且对处理国家事务也比较精明干练</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那么为什么仍然需要实行等级议会制，原因有两个方面。第一，</a:t>
            </a:r>
            <a:r>
              <a:rPr lang="zh-CN" altLang="en-US" sz="2400" kern="0" noProof="0">
                <a:ln>
                  <a:noFill/>
                </a:ln>
                <a:effectLst>
                  <a:outerShdw blurRad="38100" dist="38100" dir="2700000" algn="tl">
                    <a:srgbClr val="000000"/>
                  </a:outerShdw>
                </a:effectLst>
                <a:uLnTx/>
                <a:uFillTx/>
                <a:sym typeface="+mn-ea"/>
              </a:rPr>
              <a:t>充当了个人与政府之间的中介，“各等级对普遍福利和公众自由的保障，是部分地由于代表们的见解，补充了高级官吏的见解”（</a:t>
            </a:r>
            <a:r>
              <a:rPr lang="en-US" altLang="zh-CN" sz="2400" kern="0" noProof="0">
                <a:ln>
                  <a:noFill/>
                </a:ln>
                <a:effectLst>
                  <a:outerShdw blurRad="38100" dist="38100" dir="2700000" algn="tl">
                    <a:srgbClr val="000000"/>
                  </a:outerShdw>
                </a:effectLst>
                <a:uLnTx/>
                <a:uFillTx/>
                <a:sym typeface="+mn-ea"/>
              </a:rPr>
              <a:t>301</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a:t>
            </a:r>
            <a:r>
              <a:rPr lang="zh-CN" altLang="en-US" sz="2400" kern="0" noProof="0">
                <a:ln>
                  <a:noFill/>
                </a:ln>
                <a:effectLst>
                  <a:outerShdw blurRad="38100" dist="38100" dir="2700000" algn="tl">
                    <a:srgbClr val="000000"/>
                  </a:outerShdw>
                </a:effectLst>
                <a:uLnTx/>
                <a:uFillTx/>
                <a:sym typeface="+mn-ea"/>
              </a:rPr>
              <a:t>）从而使立法更加全面；第二，等级代表参与立法可以使法律的客观性获得主观形式和合法的形式。</a:t>
            </a:r>
            <a:r>
              <a:rPr lang="en-US" altLang="zh-CN" sz="2400" kern="0" noProof="0">
                <a:ln>
                  <a:noFill/>
                </a:ln>
                <a:effectLst>
                  <a:outerShdw blurRad="38100" dist="38100" dir="2700000" algn="tl">
                    <a:srgbClr val="000000"/>
                  </a:outerShdw>
                </a:effectLst>
                <a:uLnTx/>
                <a:uFillTx/>
                <a:sym typeface="+mn-ea"/>
              </a:rPr>
              <a:t>“各等级的真正意义就是</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：国家通过他们进入到人民的主观意识和人民也开始参与国事。</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（第</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301</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两院制</a:t>
            </a:r>
          </a:p>
        </p:txBody>
      </p:sp>
      <p:sp>
        <p:nvSpPr>
          <p:cNvPr id="3" name="文本框 2"/>
          <p:cNvSpPr txBox="1"/>
          <p:nvPr/>
        </p:nvSpPr>
        <p:spPr>
          <a:xfrm>
            <a:off x="652780" y="1068070"/>
            <a:ext cx="10877550" cy="5335905"/>
          </a:xfrm>
          <a:prstGeom prst="rect">
            <a:avLst/>
          </a:prstGeom>
          <a:noFill/>
        </p:spPr>
        <p:txBody>
          <a:bodyPr wrap="square" rtlCol="0">
            <a:spAutoFit/>
          </a:bodyPr>
          <a:lstStyle/>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sym typeface="+mn-ea"/>
              </a:rPr>
              <a:t>黑格尔主张二院制，由土地贵族组成上院，由工商劳动者构成下院，前者维持传统的家庭和伦理价值，后者维护个人利益和社会的福利。黑格尔拒绝民主普选制。对民主制的主要辩护是，人民自己一定最了解什么是对他们最有利的，因此由他们参与制定的法律不会对他们造成伤害，有人民自己或人民的代表制定的法律必然体现普遍性。正如黑格尔已经强调的，</a:t>
            </a:r>
            <a:r>
              <a:rPr lang="en-US" altLang="zh-CN" sz="2400" kern="0" noProof="0">
                <a:ln>
                  <a:noFill/>
                </a:ln>
                <a:effectLst>
                  <a:outerShdw blurRad="38100" dist="38100" dir="2700000" algn="tl">
                    <a:srgbClr val="000000"/>
                  </a:outerShdw>
                </a:effectLst>
                <a:uLnTx/>
                <a:uFillTx/>
                <a:sym typeface="+mn-ea"/>
              </a:rPr>
              <a:t>“人民就是不知道自己需要什么的那一部分人，知道别人需要什么，尤其知道自在自为的意思是理性需要什么是深刻的认识和判断的结果，这恰恰不是人民的事情</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（第</a:t>
            </a:r>
            <a:r>
              <a:rPr lang="en-US" altLang="zh-CN" sz="2400" kern="0" noProof="0">
                <a:ln>
                  <a:noFill/>
                </a:ln>
                <a:effectLst>
                  <a:outerShdw blurRad="38100" dist="38100" dir="2700000" algn="tl">
                    <a:srgbClr val="000000"/>
                  </a:outerShdw>
                </a:effectLst>
                <a:uLnTx/>
                <a:uFillTx/>
                <a:ea typeface="宋体" panose="02010600030101010101" pitchFamily="2" charset="-122"/>
                <a:sym typeface="+mn-ea"/>
              </a:rPr>
              <a:t>301</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a:t>
            </a:r>
          </a:p>
          <a:p>
            <a:pPr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lang="zh-CN" altLang="en-US" sz="2400" kern="0" noProof="0">
                <a:ln>
                  <a:noFill/>
                </a:ln>
                <a:effectLst>
                  <a:outerShdw blurRad="38100" dist="38100" dir="2700000" algn="tl">
                    <a:srgbClr val="000000"/>
                  </a:outerShdw>
                </a:effectLst>
                <a:uLnTx/>
                <a:uFillTx/>
                <a:sym typeface="+mn-ea"/>
              </a:rPr>
              <a:t>黑格尔主张二院制，由土地贵族组成上院，由工商劳动者构成下院，前者维持传统的家庭和伦理价值，后者维护个人利益和社会的福利。黑格尔反对民主制，主张由由等级和行会选派代表参加议会，黑格尔主张议会公开化，公共政策的辩论不仅起到理性化的作用，而且“等级会议的公开是一个巨大的场面，对公民来说具有卓越的教育意义。”“凡是等级会议是公开的那些民族，比之没有等级会议或会议不公开的民族，在国家关系上就显得更有一种生动活泼的气象。”（</a:t>
            </a:r>
            <a:r>
              <a:rPr lang="en-US" altLang="zh-CN" sz="2400" kern="0" noProof="0">
                <a:ln>
                  <a:noFill/>
                </a:ln>
                <a:effectLst>
                  <a:outerShdw blurRad="38100" dist="38100" dir="2700000" algn="tl">
                    <a:srgbClr val="000000"/>
                  </a:outerShdw>
                </a:effectLst>
                <a:uLnTx/>
                <a:uFillTx/>
                <a:sym typeface="+mn-ea"/>
              </a:rPr>
              <a:t>315</a:t>
            </a:r>
            <a:r>
              <a:rPr lang="zh-CN" altLang="en-US" sz="2400" kern="0" noProof="0">
                <a:ln>
                  <a:noFill/>
                </a:ln>
                <a:effectLst>
                  <a:outerShdw blurRad="38100" dist="38100" dir="2700000" algn="tl">
                    <a:srgbClr val="000000"/>
                  </a:outerShdw>
                </a:effectLst>
                <a:uLnTx/>
                <a:uFillTx/>
                <a:ea typeface="宋体" panose="02010600030101010101" pitchFamily="2" charset="-122"/>
                <a:sym typeface="+mn-ea"/>
              </a:rPr>
              <a:t>节</a:t>
            </a:r>
            <a:r>
              <a:rPr lang="zh-CN" altLang="en-US" sz="2400" kern="0" noProof="0">
                <a:ln>
                  <a:noFill/>
                </a:ln>
                <a:effectLst>
                  <a:outerShdw blurRad="38100" dist="38100" dir="2700000" algn="tl">
                    <a:srgbClr val="000000"/>
                  </a:outerShdw>
                </a:effectLst>
                <a:uLnTx/>
                <a:uFillTx/>
                <a:sym typeface="+mn-ea"/>
              </a:rPr>
              <a:t>）</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等级是政府和人民的中介</a:t>
            </a:r>
            <a:endParaRPr lang="zh-CN" altLang="en-US"/>
          </a:p>
        </p:txBody>
      </p:sp>
      <p:sp>
        <p:nvSpPr>
          <p:cNvPr id="4" name="文本框 3"/>
          <p:cNvSpPr txBox="1"/>
          <p:nvPr/>
        </p:nvSpPr>
        <p:spPr>
          <a:xfrm>
            <a:off x="577850" y="986155"/>
            <a:ext cx="10902315" cy="500316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黑格尔认为，等级具有双重性，一方面忠于国家和政府，同时又忠于特殊集团和个人的利益。正因为如此，它可以承担对立面的居间者，正是由于有了等级的存在，社会才成为一个有机的整体，对立面被降格为假象，相反，如果没有等级，国家就会陷入对立。</a:t>
            </a:r>
            <a:endParaRPr kumimoji="0" lang="en-US" altLang="zh-CN"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黑格尔主张两院制，一方面代表着特殊性，即特殊阶级的利益，另一方面代表着普遍性。通过这种分立，任何社会决策都经过多次审议，既保证各种决策的周密完善，又避免因一时的情绪的偶然性。这种等级制不会由意见分歧采取直接地反对政府的行动。</a:t>
            </a:r>
            <a:endParaRPr kumimoji="0" lang="en-US" altLang="zh-CN"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最主要的是，等级议会体制体现了形式的自由和实质的自由。由行业代表组成的下院是由人民直接选择产生的，它体现了形式的自由，同时，议会的辩论以及决策又体现了实质性的共同自由。</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等级议会在伦理国家中的意义</a:t>
            </a:r>
            <a:endParaRPr lang="zh-CN" altLang="en-US"/>
          </a:p>
        </p:txBody>
      </p:sp>
      <p:sp>
        <p:nvSpPr>
          <p:cNvPr id="3" name="文本框 2"/>
          <p:cNvSpPr txBox="1"/>
          <p:nvPr/>
        </p:nvSpPr>
        <p:spPr>
          <a:xfrm>
            <a:off x="578485" y="986155"/>
            <a:ext cx="10932795" cy="448627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等级议会的认知意义：</a:t>
            </a:r>
            <a:r>
              <a:rPr lang="en-US" altLang="zh-CN" sz="2800" kern="0" noProof="0">
                <a:ln>
                  <a:noFill/>
                </a:ln>
                <a:effectLst>
                  <a:outerShdw blurRad="38100" dist="38100" dir="2700000" algn="tl">
                    <a:srgbClr val="000000"/>
                  </a:outerShdw>
                </a:effectLst>
                <a:uLnTx/>
                <a:uFillTx/>
                <a:sym typeface="+mn-ea"/>
              </a:rPr>
              <a:t>“各等级对普遍福利和公众自由的保障，是部分地在于代表们的见解补充了高级官吏的见解，代表们的见解主要针对远离因为视线所不及的那些官吏的活动，尤其是针对他们具体观察到的比较紧迫和特殊的需要和匮乏，部分地在于预期的多数人监督即公众监督所起的作用……”（319-320页）</a:t>
            </a:r>
            <a:endParaRPr kumimoji="0" lang="en-US" altLang="zh-CN" sz="28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en-US" altLang="zh-CN" sz="2800" kern="0" noProof="0">
                <a:ln>
                  <a:noFill/>
                </a:ln>
                <a:effectLst>
                  <a:outerShdw blurRad="38100" dist="38100" dir="2700000" algn="tl">
                    <a:srgbClr val="000000"/>
                  </a:outerShdw>
                </a:effectLst>
                <a:uLnTx/>
                <a:uFillTx/>
                <a:sym typeface="+mn-ea"/>
              </a:rPr>
              <a:t>等级议会的政治意义：“等级要素的存在就是使普遍事务不仅自在地而且自为地通过它来存在，也就是要使主观的形式的自由这一环节……获得存在。”（301节，319页）等级的政治意义在于，“国家通过它们进入到人民的主观意识，而人民也就开始参与国事。”（321页）</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br>
            <a:r>
              <a:rPr lang="zh-CN" altLang="zh-CN" kern="0" noProof="0">
                <a:ln>
                  <a:noFill/>
                </a:ln>
                <a:solidFill>
                  <a:schemeClr val="tx2"/>
                </a:solidFill>
                <a:effectLst>
                  <a:outerShdw blurRad="38100" dist="38100" dir="2700000" algn="tl">
                    <a:srgbClr val="000000"/>
                  </a:outerShdw>
                </a:effectLst>
                <a:uLnTx/>
                <a:uFillTx/>
                <a:latin typeface="+mj-lt"/>
                <a:ea typeface="+mj-ea"/>
                <a:sym typeface="+mn-ea"/>
              </a:rPr>
              <a:t>议员与选民的关系</a:t>
            </a:r>
            <a:br>
              <a:rPr kumimoji="0" lang="zh-CN" altLang="zh-CN" b="1"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br>
            <a:endParaRPr lang="zh-CN" altLang="en-US"/>
          </a:p>
        </p:txBody>
      </p:sp>
      <p:sp>
        <p:nvSpPr>
          <p:cNvPr id="3" name="文本框 2"/>
          <p:cNvSpPr txBox="1"/>
          <p:nvPr/>
        </p:nvSpPr>
        <p:spPr>
          <a:xfrm>
            <a:off x="578485" y="1165860"/>
            <a:ext cx="11146155" cy="439991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a:ln>
                  <a:noFill/>
                </a:ln>
                <a:effectLst>
                  <a:outerShdw blurRad="38100" dist="38100" dir="2700000" algn="tl">
                    <a:srgbClr val="000000"/>
                  </a:outerShdw>
                </a:effectLst>
                <a:uLnTx/>
                <a:uFillTx/>
                <a:sym typeface="+mn-ea"/>
              </a:rPr>
              <a:t>代表制的基础：实行代表制的基础在于同意公民对国家的要求不是由一切人直接来表达，而是通过他们的代表来表达。在代表制下，单个人不再是不确定的个人，而是特殊等级的成员。人们对代表的信任不是对他个人的信任，而是对他代表的原则、普遍物的信任：</a:t>
            </a:r>
            <a:r>
              <a:rPr lang="en-US" altLang="zh-CN" sz="2800" kern="0" noProof="0">
                <a:ln>
                  <a:noFill/>
                </a:ln>
                <a:effectLst>
                  <a:outerShdw blurRad="38100" dist="38100" dir="2700000" algn="tl">
                    <a:srgbClr val="000000"/>
                  </a:outerShdw>
                </a:effectLst>
                <a:uLnTx/>
                <a:uFillTx/>
                <a:sym typeface="+mn-ea"/>
              </a:rPr>
              <a:t>“所以重要的是，凡是进入等级要素的人应具有适应被邀请参加处理普遍事务这个任务的品质、</a:t>
            </a:r>
            <a:r>
              <a:rPr lang="zh-CN" altLang="en-US" sz="2800" kern="0" noProof="0">
                <a:ln>
                  <a:noFill/>
                </a:ln>
                <a:effectLst>
                  <a:outerShdw blurRad="38100" dist="38100" dir="2700000" algn="tl">
                    <a:srgbClr val="000000"/>
                  </a:outerShdw>
                </a:effectLst>
                <a:uLnTx/>
                <a:uFillTx/>
                <a:sym typeface="+mn-ea"/>
              </a:rPr>
              <a:t>见解和意志。</a:t>
            </a:r>
            <a:r>
              <a:rPr lang="en-US" altLang="zh-CN" sz="2800" kern="0" noProof="0">
                <a:ln>
                  <a:noFill/>
                </a:ln>
                <a:effectLst>
                  <a:outerShdw blurRad="38100" dist="38100" dir="2700000" algn="tl">
                    <a:srgbClr val="000000"/>
                  </a:outerShdw>
                </a:effectLst>
                <a:uLnTx/>
                <a:uFillTx/>
                <a:sym typeface="+mn-ea"/>
              </a:rPr>
              <a:t>“如果议员被看作代表，那么只是当议员不是个别人和某种不确定的群众的代表，而是社会生活领域的代表时，这一观点才具有合乎理性的意义。”（329页）这一意味着议员不是等级中任意的个体，而是拥有为等级利益服务能力和公益心的人，才能成为等级的代表。</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国际法</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2256</Words>
  <Application>Microsoft Office PowerPoint</Application>
  <PresentationFormat>宽屏</PresentationFormat>
  <Paragraphs>51</Paragraphs>
  <Slides>17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宋体</vt:lpstr>
      <vt:lpstr>微软雅黑</vt:lpstr>
      <vt:lpstr>Arial</vt:lpstr>
      <vt:lpstr>Calibri</vt:lpstr>
      <vt:lpstr>Wingdings</vt:lpstr>
      <vt:lpstr>Office 主题</vt:lpstr>
      <vt:lpstr>国家（2）</vt:lpstr>
      <vt:lpstr>立法权</vt:lpstr>
      <vt:lpstr>立法权与行政权的区别</vt:lpstr>
      <vt:lpstr>等级议会制</vt:lpstr>
      <vt:lpstr>两院制</vt:lpstr>
      <vt:lpstr>等级是政府和人民的中介</vt:lpstr>
      <vt:lpstr>等级议会在伦理国家中的意义</vt:lpstr>
      <vt:lpstr> 议员与选民的关系 </vt:lpstr>
      <vt:lpstr>国际法</vt:lpstr>
      <vt:lpstr>对外主权</vt:lpstr>
      <vt:lpstr>战争的伦理意义</vt:lpstr>
      <vt:lpstr>对康德“永久和平”论的批判</vt:lpstr>
      <vt:lpstr>国际法的应然性</vt:lpstr>
      <vt:lpstr>世界历史法庭</vt:lpstr>
      <vt:lpstr>世界历史是国家命运的仲裁者</vt:lpstr>
      <vt:lpstr>世界历史民族的更替是世界历史法庭的判决</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lance lee</cp:lastModifiedBy>
  <cp:revision>59</cp:revision>
  <dcterms:created xsi:type="dcterms:W3CDTF">2014-04-01T11:22:00Z</dcterms:created>
  <dcterms:modified xsi:type="dcterms:W3CDTF">2024-05-29T04:55:54Z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