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71" r:id="rId3"/>
    <p:sldId id="258" r:id="rId4"/>
    <p:sldId id="323" r:id="rId5"/>
    <p:sldId id="302" r:id="rId6"/>
    <p:sldId id="324" r:id="rId7"/>
    <p:sldId id="325" r:id="rId8"/>
    <p:sldId id="326" r:id="rId9"/>
    <p:sldId id="303" r:id="rId10"/>
    <p:sldId id="327" r:id="rId11"/>
    <p:sldId id="328" r:id="rId12"/>
    <p:sldId id="329" r:id="rId13"/>
    <p:sldId id="337" r:id="rId14"/>
    <p:sldId id="340" r:id="rId15"/>
    <p:sldId id="338" r:id="rId16"/>
    <p:sldId id="339" r:id="rId17"/>
    <p:sldId id="304" r:id="rId18"/>
    <p:sldId id="330" r:id="rId19"/>
    <p:sldId id="331" r:id="rId20"/>
    <p:sldId id="2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29" autoAdjust="0"/>
    <p:restoredTop sz="94660"/>
  </p:normalViewPr>
  <p:slideViewPr>
    <p:cSldViewPr snapToGrid="0" showGuides="1">
      <p:cViewPr varScale="1">
        <p:scale>
          <a:sx n="66" d="100"/>
          <a:sy n="66" d="100"/>
        </p:scale>
        <p:origin x="916" y="32"/>
      </p:cViewPr>
      <p:guideLst>
        <p:guide orient="horz" pos="2137"/>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07DB26E-7550-4A68-B9ED-0930F4C79F79}"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t>‹#›</a:t>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t>2024/5/21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国家</a:t>
            </a:r>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对社会契约论和功利主义国家观的批判</a:t>
            </a:r>
          </a:p>
        </p:txBody>
      </p:sp>
      <p:sp>
        <p:nvSpPr>
          <p:cNvPr id="3" name="文本框 2"/>
          <p:cNvSpPr txBox="1"/>
          <p:nvPr/>
        </p:nvSpPr>
        <p:spPr>
          <a:xfrm>
            <a:off x="542925" y="986790"/>
            <a:ext cx="10936605" cy="511365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黑格尔批判了他的同时代的两种国家观。</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一种是卢梭的契约论，在这里国家是契约的产物，单个人意志中包含着共同的东西，即共同意志，“这样一来，单个人的结合成为国家就变成了一种契约，而契约乃是以单个人的任性、意见和随心表达的同意为基础的。”这种对国家的理解必将破坏国家的神圣性和权威。同时，从纯粹主观上合理的原则建立国家政治上也是有害的，正如在法国大革命中，人们抛弃一切权威，从抽象的原则出来创造一切， 最终酿成理性的暴政。</a:t>
            </a:r>
            <a:endParaRPr kumimoji="0" lang="zh-CN" altLang="en-US"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另一种片面的国家观是功利主义解释。这种国家观“把外部现象</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sym typeface="+mn-ea"/>
              </a:rPr>
              <a:t>匮乏的偶然性、保护的必要性，力量和财富等等</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sym typeface="+mn-ea"/>
              </a:rPr>
              <a:t>看作不是国家历史发展的环节，而是国家的实体。在这里，构成认识原则的，同样是个人的单一性，而且还不是单一性思想，相反地是经验单一性</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sym typeface="+mn-ea"/>
              </a:rPr>
              <a:t>，这种观点同样抹杀了国家无限性和合理性。（</a:t>
            </a:r>
            <a:r>
              <a:rPr lang="en-US" altLang="zh-CN" sz="2400" kern="0" noProof="0">
                <a:ln>
                  <a:noFill/>
                </a:ln>
                <a:effectLst>
                  <a:outerShdw blurRad="38100" dist="38100" dir="2700000" algn="tl">
                    <a:srgbClr val="000000"/>
                  </a:outerShdw>
                </a:effectLst>
                <a:uLnTx/>
                <a:uFillTx/>
                <a:sym typeface="+mn-ea"/>
              </a:rPr>
              <a:t>258节）</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特殊性原则与普遍性原则之间张力的和解</a:t>
            </a:r>
            <a:endParaRPr lang="zh-CN" altLang="en-US"/>
          </a:p>
        </p:txBody>
      </p:sp>
      <p:sp>
        <p:nvSpPr>
          <p:cNvPr id="3" name="文本框 2"/>
          <p:cNvSpPr txBox="1"/>
          <p:nvPr/>
        </p:nvSpPr>
        <p:spPr>
          <a:xfrm>
            <a:off x="828675" y="1082040"/>
            <a:ext cx="10650855" cy="4584700"/>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a:ln>
                  <a:noFill/>
                </a:ln>
                <a:effectLst>
                  <a:outerShdw blurRad="38100" dist="38100" dir="2700000" algn="tl">
                    <a:srgbClr val="000000"/>
                  </a:outerShdw>
                </a:effectLst>
                <a:uLnTx/>
                <a:uFillTx/>
                <a:sym typeface="+mn-ea"/>
              </a:rPr>
              <a:t>国家是权利与义务、主观性原则和实体性原则的相互渗透和统一。权利的观点代表着主观自由和特殊性的合理要求，义务的观点代表着客观自由和普遍性的要求。</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a:ln>
                  <a:noFill/>
                </a:ln>
                <a:effectLst>
                  <a:outerShdw blurRad="38100" dist="38100" dir="2700000" algn="tl">
                    <a:srgbClr val="000000"/>
                  </a:outerShdw>
                </a:effectLst>
                <a:uLnTx/>
                <a:uFillTx/>
                <a:sym typeface="+mn-ea"/>
              </a:rPr>
              <a:t>一方面，特殊性环节是本质性的、必要环节，</a:t>
            </a:r>
            <a:r>
              <a:rPr lang="en-US" altLang="zh-CN" sz="2000" kern="0" noProof="0">
                <a:ln>
                  <a:noFill/>
                </a:ln>
                <a:effectLst>
                  <a:outerShdw blurRad="38100" dist="38100" dir="2700000" algn="tl">
                    <a:srgbClr val="000000"/>
                  </a:outerShdw>
                </a:effectLst>
                <a:uLnTx/>
                <a:uFillTx/>
                <a:sym typeface="+mn-ea"/>
              </a:rPr>
              <a:t>“个人无论采取任何方式履行他的义务，他必须找到他自己的利益，和他的满足或打算。”（262页）特殊利益不应该受到压制，但应该与普遍利益协调起来。</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000" kern="0" noProof="0">
                <a:ln>
                  <a:noFill/>
                </a:ln>
                <a:effectLst>
                  <a:outerShdw blurRad="38100" dist="38100" dir="2700000" algn="tl">
                    <a:srgbClr val="000000"/>
                  </a:outerShdw>
                </a:effectLst>
                <a:uLnTx/>
                <a:uFillTx/>
                <a:sym typeface="+mn-ea"/>
              </a:rPr>
              <a:t>另一方面，如果没有普遍性的实体性的目的作为人生目标以及调节个人与社会的关系</a:t>
            </a:r>
            <a:r>
              <a:rPr lang="zh-CN" altLang="en-US" sz="2000" kern="0" noProof="0">
                <a:ln>
                  <a:noFill/>
                </a:ln>
                <a:effectLst>
                  <a:outerShdw blurRad="38100" dist="38100" dir="2700000" algn="tl">
                    <a:srgbClr val="000000"/>
                  </a:outerShdw>
                </a:effectLst>
                <a:uLnTx/>
                <a:uFillTx/>
                <a:sym typeface="+mn-ea"/>
              </a:rPr>
              <a:t>，社会就会彻底瓦解为原子，人就无法真正地过一种人性的生活。现代自由国家为两者的和解提供了条件。</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a:t>普特殊性原则与普遍性原则的和解是通过国家与家庭和市民社会的有机结合来实现的。黑格尔指出，</a:t>
            </a:r>
            <a:r>
              <a:rPr lang="en-US" altLang="zh-CN" sz="2000"/>
              <a:t>“理性的规律和特殊的自由的规律必须相互渗透，以及个人的特殊的目的，必须同普遍的目的统一，否则国家就等于空中楼阁</a:t>
            </a:r>
            <a:r>
              <a:rPr lang="zh-CN" altLang="en-US" sz="2000">
                <a:ea typeface="宋体" panose="02010600030101010101" pitchFamily="2" charset="-122"/>
              </a:rPr>
              <a:t>。个人的自信构成国家的现实性，个人目的与普遍目的的这三方面的统一，这构成国家的稳定性。</a:t>
            </a:r>
            <a:r>
              <a:rPr lang="en-US" altLang="zh-CN" sz="2000">
                <a:ea typeface="宋体" panose="02010600030101010101" pitchFamily="2" charset="-122"/>
              </a:rPr>
              <a:t>”人们常说</a:t>
            </a:r>
            <a:r>
              <a:rPr lang="zh-CN" altLang="en-US" sz="2000">
                <a:ea typeface="宋体" panose="02010600030101010101" pitchFamily="2" charset="-122"/>
              </a:rPr>
              <a:t>，</a:t>
            </a:r>
            <a:r>
              <a:rPr lang="en-US" altLang="zh-CN" sz="2000">
                <a:ea typeface="宋体" panose="02010600030101010101" pitchFamily="2" charset="-122"/>
              </a:rPr>
              <a:t>国家的目的在于</a:t>
            </a:r>
            <a:r>
              <a:rPr lang="zh-CN" altLang="en-US" sz="2000">
                <a:ea typeface="宋体" panose="02010600030101010101" pitchFamily="2" charset="-122"/>
              </a:rPr>
              <a:t>谋</a:t>
            </a:r>
            <a:r>
              <a:rPr lang="en-US" altLang="zh-CN" sz="2000">
                <a:ea typeface="宋体" panose="02010600030101010101" pitchFamily="2" charset="-122"/>
              </a:rPr>
              <a:t>公民的幸福，</a:t>
            </a:r>
            <a:r>
              <a:rPr lang="zh-CN" altLang="en-US" sz="2000">
                <a:ea typeface="宋体" panose="02010600030101010101" pitchFamily="2" charset="-122"/>
              </a:rPr>
              <a:t>如果公民在国家中的主观目的不能得到满足，都看不到国家本身是这种满足的条件，那么国家就会站住脚。（第</a:t>
            </a:r>
            <a:r>
              <a:rPr lang="en-US" altLang="zh-CN" sz="2000">
                <a:ea typeface="宋体" panose="02010600030101010101" pitchFamily="2" charset="-122"/>
              </a:rPr>
              <a:t>265</a:t>
            </a:r>
            <a:r>
              <a:rPr lang="zh-CN" altLang="en-US" sz="2000">
                <a:ea typeface="宋体" panose="02010600030101010101" pitchFamily="2" charset="-122"/>
              </a:rPr>
              <a:t>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社会是个有机的整体，国家是社会的灵魂</a:t>
            </a:r>
            <a:endParaRPr lang="zh-CN" altLang="en-US"/>
          </a:p>
        </p:txBody>
      </p:sp>
      <p:sp>
        <p:nvSpPr>
          <p:cNvPr id="3" name="文本框 2"/>
          <p:cNvSpPr txBox="1"/>
          <p:nvPr/>
        </p:nvSpPr>
        <p:spPr>
          <a:xfrm>
            <a:off x="615950" y="1116965"/>
            <a:ext cx="10852150" cy="353822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黑格尔与同时代的自由主义的一个重要分歧是对社会的不同理解。他把社会理解为家庭、市民社会和国家构成的有机整体，三者各自完成自己的职能，不可相互取代。家庭好比感受器官、市民社会是运动器官，国家是神经系统，即社会的调节中枢。只有家庭和市民社会得到发展，社会才是有生气的，同样，仅有家庭和市民社会也是不够的，“调整家庭和市民社会的规律，是映现在它们中的理性东西的制度。这些制度最终都依赖一个能够把不同的制度进行合理安排的普遍目的，这就是国家。</a:t>
            </a:r>
            <a:r>
              <a:rPr lang="en-US" altLang="zh-CN" sz="2800" kern="0" noProof="0">
                <a:ln>
                  <a:noFill/>
                </a:ln>
                <a:effectLst>
                  <a:outerShdw blurRad="38100" dist="38100" dir="2700000" algn="tl">
                    <a:srgbClr val="000000"/>
                  </a:outerShdw>
                </a:effectLst>
                <a:uLnTx/>
                <a:uFillTx/>
                <a:sym typeface="+mn-ea"/>
              </a:rPr>
              <a:t>”</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国家是一个内在有机体</a:t>
            </a:r>
            <a:endParaRPr lang="zh-CN" altLang="en-US"/>
          </a:p>
        </p:txBody>
      </p:sp>
      <p:sp>
        <p:nvSpPr>
          <p:cNvPr id="4" name="文本框 3"/>
          <p:cNvSpPr txBox="1"/>
          <p:nvPr/>
        </p:nvSpPr>
        <p:spPr>
          <a:xfrm>
            <a:off x="460375" y="986155"/>
            <a:ext cx="11077575" cy="491680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经典自由主义对国家的理解：三权分立、相互制衡。</a:t>
            </a:r>
            <a:r>
              <a:rPr lang="en-US" altLang="zh-CN" sz="2800" kern="0" noProof="0">
                <a:ln>
                  <a:noFill/>
                </a:ln>
                <a:effectLst>
                  <a:outerShdw blurRad="38100" dist="38100" dir="2700000" algn="tl">
                    <a:srgbClr val="000000"/>
                  </a:outerShdw>
                </a:effectLst>
                <a:uLnTx/>
                <a:uFillTx/>
                <a:sym typeface="+mn-ea"/>
              </a:rPr>
              <a:t> </a:t>
            </a:r>
            <a:r>
              <a:rPr lang="zh-CN" altLang="en-US" sz="2800" kern="0" noProof="0">
                <a:ln>
                  <a:noFill/>
                </a:ln>
                <a:effectLst>
                  <a:outerShdw blurRad="38100" dist="38100" dir="2700000" algn="tl">
                    <a:srgbClr val="000000"/>
                  </a:outerShdw>
                </a:effectLst>
                <a:uLnTx/>
                <a:uFillTx/>
                <a:sym typeface="+mn-ea"/>
              </a:rPr>
              <a:t>黑格尔认为，</a:t>
            </a:r>
            <a:r>
              <a:rPr lang="en-US" altLang="zh-CN" sz="2800" kern="0" noProof="0">
                <a:ln>
                  <a:noFill/>
                </a:ln>
                <a:effectLst>
                  <a:outerShdw blurRad="38100" dist="38100" dir="2700000" algn="tl">
                    <a:srgbClr val="000000"/>
                  </a:outerShdw>
                </a:effectLst>
                <a:uLnTx/>
                <a:uFillTx/>
                <a:sym typeface="+mn-ea"/>
              </a:rPr>
              <a:t>这是抽象的理智的观点，不是理性的观点，理性的观点是国家理解为内在的整体，都服务于公共自由。“一方面，在其中存在着各种权力彼此对立的规定，而这是错误的，另一方面，各种权力的相互关系是否定的，彼此限制的，而这种解释是片面的。</a:t>
            </a:r>
            <a:r>
              <a:rPr lang="zh-CN" altLang="en-US" sz="2800" kern="0" noProof="0">
                <a:ln>
                  <a:noFill/>
                </a:ln>
                <a:effectLst>
                  <a:outerShdw blurRad="38100" dist="38100" dir="2700000" algn="tl">
                    <a:srgbClr val="000000"/>
                  </a:outerShdw>
                </a:effectLst>
                <a:uLnTx/>
                <a:uFillTx/>
                <a:sym typeface="+mn-ea"/>
              </a:rPr>
              <a:t>”</a:t>
            </a:r>
            <a:r>
              <a:rPr lang="en-US" altLang="zh-CN" sz="2800" kern="0" noProof="0">
                <a:ln>
                  <a:noFill/>
                </a:ln>
                <a:effectLst>
                  <a:outerShdw blurRad="38100" dist="38100" dir="2700000" algn="tl">
                    <a:srgbClr val="000000"/>
                  </a:outerShdw>
                </a:effectLst>
                <a:uLnTx/>
                <a:uFillTx/>
                <a:sym typeface="+mn-ea"/>
              </a:rPr>
              <a:t>(271</a:t>
            </a:r>
            <a:r>
              <a:rPr lang="zh-CN" altLang="en-US" sz="2800" kern="0" noProof="0">
                <a:ln>
                  <a:noFill/>
                </a:ln>
                <a:effectLst>
                  <a:outerShdw blurRad="38100" dist="38100" dir="2700000" algn="tl">
                    <a:srgbClr val="000000"/>
                  </a:outerShdw>
                </a:effectLst>
                <a:uLnTx/>
                <a:uFillTx/>
                <a:sym typeface="+mn-ea"/>
              </a:rPr>
              <a:t>、</a:t>
            </a:r>
            <a:r>
              <a:rPr lang="en-US" altLang="zh-CN" sz="2800" kern="0" noProof="0">
                <a:ln>
                  <a:noFill/>
                </a:ln>
                <a:effectLst>
                  <a:outerShdw blurRad="38100" dist="38100" dir="2700000" algn="tl">
                    <a:srgbClr val="000000"/>
                  </a:outerShdw>
                </a:effectLst>
                <a:uLnTx/>
                <a:uFillTx/>
                <a:sym typeface="+mn-ea"/>
              </a:rPr>
              <a:t>272节)</a:t>
            </a:r>
            <a:endParaRPr kumimoji="0" lang="en-US" altLang="zh-CN"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        黑格尔认为，国家不能运用机械的方式来理解，也不能按照自然生命来理解，因为国家是理性的表现，是地上的神物。国家的所有权力都服从于同一目的，具有内在的统一性， “各种权力只应看作是概念的各个环节而被区分着。” “所以重要的是，由于各种权力的规定自在地是整体，所以各种权力在实存中就构成了整个概念。”（</a:t>
            </a:r>
            <a:r>
              <a:rPr lang="en-US" altLang="zh-CN" sz="2800" kern="0" noProof="0">
                <a:ln>
                  <a:noFill/>
                </a:ln>
                <a:effectLst>
                  <a:outerShdw blurRad="38100" dist="38100" dir="2700000" algn="tl">
                    <a:srgbClr val="000000"/>
                  </a:outerShdw>
                </a:effectLst>
                <a:uLnTx/>
                <a:uFillTx/>
                <a:sym typeface="+mn-ea"/>
              </a:rPr>
              <a:t>286</a:t>
            </a:r>
            <a:r>
              <a:rPr lang="zh-CN" altLang="en-US" sz="2800" kern="0" noProof="0">
                <a:ln>
                  <a:noFill/>
                </a:ln>
                <a:effectLst>
                  <a:outerShdw blurRad="38100" dist="38100" dir="2700000" algn="tl">
                    <a:srgbClr val="000000"/>
                  </a:outerShdw>
                </a:effectLst>
                <a:uLnTx/>
                <a:uFillTx/>
                <a:sym typeface="+mn-ea"/>
              </a:rPr>
              <a:t>页）</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爱国主义</a:t>
            </a:r>
          </a:p>
        </p:txBody>
      </p:sp>
      <p:sp>
        <p:nvSpPr>
          <p:cNvPr id="3" name="文本框 2"/>
          <p:cNvSpPr txBox="1"/>
          <p:nvPr/>
        </p:nvSpPr>
        <p:spPr>
          <a:xfrm>
            <a:off x="531495" y="985520"/>
            <a:ext cx="10960735" cy="5631180"/>
          </a:xfrm>
          <a:prstGeom prst="rect">
            <a:avLst/>
          </a:prstGeom>
          <a:noFill/>
        </p:spPr>
        <p:txBody>
          <a:bodyPr wrap="square" rtlCol="0">
            <a:spAutoFit/>
          </a:bodyPr>
          <a:lstStyle/>
          <a:p>
            <a:r>
              <a:rPr lang="zh-CN" altLang="en-US" sz="2000" dirty="0"/>
              <a:t>黑格尔认为，国家的普遍性不仅具有概念的必然性，而且具有主体的实体性。这个实体性就是主观的政治情绪，而主观情绪就是爱国主义。爱国主义情感不是任意的，而就与国家组织的客观结构和合理结果相对应的主观方面。个人正就通过这种主观情绪，表达对国家的信任。爱国心是这样一种情感：</a:t>
            </a:r>
            <a:r>
              <a:rPr lang="en-US" altLang="zh-CN" sz="2000" dirty="0"/>
              <a:t>“</a:t>
            </a:r>
            <a:r>
              <a:rPr lang="en-US" altLang="zh-CN" sz="2000" dirty="0" err="1"/>
              <a:t>我的实体性和特殊的利益包含和保存在把我当做单个人来对待的</a:t>
            </a:r>
            <a:r>
              <a:rPr lang="zh-CN" altLang="en-US" sz="2000" dirty="0">
                <a:ea typeface="宋体" panose="02010600030101010101" pitchFamily="2" charset="-122"/>
              </a:rPr>
              <a:t>他物（这里就是国家）</a:t>
            </a:r>
            <a:r>
              <a:rPr lang="en-US" altLang="zh-CN" sz="2000" dirty="0" err="1"/>
              <a:t>的利益和目的中，因此这个</a:t>
            </a:r>
            <a:r>
              <a:rPr lang="zh-CN" altLang="en-US" sz="2000" dirty="0">
                <a:ea typeface="宋体" panose="02010600030101010101" pitchFamily="2" charset="-122"/>
              </a:rPr>
              <a:t>他物</a:t>
            </a:r>
            <a:r>
              <a:rPr lang="en-US" altLang="zh-CN" sz="2000" dirty="0" err="1"/>
              <a:t>对我来说就根本不是</a:t>
            </a:r>
            <a:r>
              <a:rPr lang="zh-CN" altLang="en-US" sz="2000" dirty="0">
                <a:ea typeface="宋体" panose="02010600030101010101" pitchFamily="2" charset="-122"/>
              </a:rPr>
              <a:t>他物</a:t>
            </a:r>
            <a:r>
              <a:rPr lang="en-US" altLang="zh-CN" sz="2000" dirty="0"/>
              <a:t>，</a:t>
            </a:r>
            <a:r>
              <a:rPr lang="en-US" altLang="zh-CN" sz="2000" dirty="0" err="1"/>
              <a:t>我有了这种意识就自由了</a:t>
            </a:r>
            <a:r>
              <a:rPr lang="zh-CN" altLang="en-US" sz="2000" dirty="0">
                <a:ea typeface="宋体" panose="02010600030101010101" pitchFamily="2" charset="-122"/>
              </a:rPr>
              <a:t>。</a:t>
            </a:r>
            <a:r>
              <a:rPr lang="en-US" altLang="zh-CN" sz="2000" dirty="0">
                <a:ea typeface="宋体" panose="02010600030101010101" pitchFamily="2" charset="-122"/>
              </a:rPr>
              <a:t>”</a:t>
            </a:r>
            <a:r>
              <a:rPr lang="zh-CN" altLang="en-US" sz="2000" dirty="0">
                <a:ea typeface="宋体" panose="02010600030101010101" pitchFamily="2" charset="-122"/>
              </a:rPr>
              <a:t>（第</a:t>
            </a:r>
            <a:r>
              <a:rPr lang="en-US" altLang="zh-CN" sz="2000" dirty="0">
                <a:ea typeface="宋体" panose="02010600030101010101" pitchFamily="2" charset="-122"/>
              </a:rPr>
              <a:t>268</a:t>
            </a:r>
            <a:r>
              <a:rPr lang="zh-CN" altLang="en-US" sz="2000" dirty="0">
                <a:ea typeface="宋体" panose="02010600030101010101" pitchFamily="2" charset="-122"/>
              </a:rPr>
              <a:t>节）也就是说，国家是我的自由的对象化，如果缺少对国家的信任和情感，它仅仅是他物。但是，一旦我们意味着我的目的和利益包含在国家的利益和目的之中，我生活在国家中就是守在自己身边。这时，国家这个他物就不再是他物。</a:t>
            </a:r>
          </a:p>
          <a:p>
            <a:r>
              <a:rPr lang="zh-CN" altLang="en-US" sz="2000" dirty="0">
                <a:ea typeface="宋体" panose="02010600030101010101" pitchFamily="2" charset="-122"/>
              </a:rPr>
              <a:t>黑格尔强调，爱国主义既不是盲目的，也不是自发的，它需要通过我们对政治制度的构成和合理性的理解来获得其真正的内容。</a:t>
            </a:r>
            <a:r>
              <a:rPr lang="en-US" altLang="zh-CN" sz="2000" dirty="0">
                <a:ea typeface="宋体" panose="02010600030101010101" pitchFamily="2" charset="-122"/>
              </a:rPr>
              <a:t>“</a:t>
            </a:r>
            <a:r>
              <a:rPr lang="zh-CN" altLang="en-US" sz="2000" dirty="0">
                <a:ea typeface="宋体" panose="02010600030101010101" pitchFamily="2" charset="-122"/>
              </a:rPr>
              <a:t>政治情绪从国家机体各个不同的方面取得特定的内容。这一机体就是理念向它的各种差别的客观现实性发展的结果。</a:t>
            </a:r>
            <a:r>
              <a:rPr lang="en-US" altLang="zh-CN" sz="2000" dirty="0">
                <a:ea typeface="宋体" panose="02010600030101010101" pitchFamily="2" charset="-122"/>
              </a:rPr>
              <a:t>”</a:t>
            </a:r>
            <a:r>
              <a:rPr lang="zh-CN" altLang="en-US" sz="2000" dirty="0">
                <a:ea typeface="宋体" panose="02010600030101010101" pitchFamily="2" charset="-122"/>
              </a:rPr>
              <a:t>（第</a:t>
            </a:r>
            <a:r>
              <a:rPr lang="en-US" altLang="zh-CN" sz="2000" dirty="0">
                <a:ea typeface="宋体" panose="02010600030101010101" pitchFamily="2" charset="-122"/>
              </a:rPr>
              <a:t>269</a:t>
            </a:r>
            <a:r>
              <a:rPr lang="zh-CN" altLang="en-US" sz="2000" dirty="0">
                <a:ea typeface="宋体" panose="02010600030101010101" pitchFamily="2" charset="-122"/>
              </a:rPr>
              <a:t>节）也就是说，只有一个国家实现了自由的理念才是爱国心的对象。爱国心是一种把国家这一共同体作为实体和目的来爱的情绪。简单地说，爱国主义不是对任意的国家实体的爱，而就对国家体现的普遍性的爱。</a:t>
            </a:r>
          </a:p>
          <a:p>
            <a:r>
              <a:rPr lang="zh-CN" altLang="en-US" sz="2000" dirty="0">
                <a:ea typeface="宋体" panose="02010600030101010101" pitchFamily="2" charset="-122"/>
              </a:rPr>
              <a:t>他反对两种倾向：一种倾向是认为自己的行为忠于国家就可从无法无天。另一种倾向是把爱国心等同于主观思想和主观观念。</a:t>
            </a:r>
          </a:p>
          <a:p>
            <a:r>
              <a:rPr lang="zh-CN" altLang="en-US" sz="2000" dirty="0">
                <a:ea typeface="宋体" panose="02010600030101010101" pitchFamily="2" charset="-122"/>
              </a:rPr>
              <a:t>如何理解爱国主义？一种是民族主义，一种是宪法主义。两种爱国主义之间的张力是现代性的难题之一。</a:t>
            </a:r>
          </a:p>
          <a:p>
            <a:endParaRPr lang="zh-CN" altLang="en-US" sz="2000" dirty="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知性国家与理性国家</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603250" y="1094105"/>
            <a:ext cx="10750550" cy="4399915"/>
          </a:xfrm>
          <a:prstGeom prst="rect">
            <a:avLst/>
          </a:prstGeom>
          <a:noFill/>
        </p:spPr>
        <p:txBody>
          <a:bodyPr wrap="square" rtlCol="0">
            <a:spAutoFit/>
          </a:bodyPr>
          <a:lstStyle/>
          <a:p>
            <a:r>
              <a:rPr lang="zh-CN" altLang="en-US" sz="2800" kern="0" noProof="0">
                <a:ln>
                  <a:noFill/>
                </a:ln>
                <a:effectLst>
                  <a:outerShdw blurRad="38100" dist="38100" dir="2700000" algn="tl">
                    <a:srgbClr val="000000"/>
                  </a:outerShdw>
                </a:effectLst>
                <a:uLnTx/>
                <a:uFillTx/>
                <a:sym typeface="+mn-ea"/>
              </a:rPr>
              <a:t>古代国家与现代国家的区别在于，前者是个人与社会的直接统一（机械统一），后者是个人与社会的间接统一（有机统一）。自由主义的国家观是知性国家观，它把国家内部的权力划分理解为权力的相互制衡，而不是内在统一。黑格尔认为，国家的不同权力应该理解为公共自由的合乎理性的环节。</a:t>
            </a:r>
            <a:r>
              <a:rPr lang="en-US" altLang="zh-CN" sz="2800" kern="0" noProof="0">
                <a:ln>
                  <a:noFill/>
                </a:ln>
                <a:effectLst>
                  <a:outerShdw blurRad="38100" dist="38100" dir="2700000" algn="tl">
                    <a:srgbClr val="000000"/>
                  </a:outerShdw>
                </a:effectLst>
                <a:uLnTx/>
                <a:uFillTx/>
                <a:sym typeface="+mn-ea"/>
              </a:rPr>
              <a:t>“但是，抽象理智对这一原则的领会是：一方面，在其中存在着各种权力彼此对立的规定，而这是错误的，另一方面，各种权力的相互关系是否定的，彼此限制的，而这种解释是片面的。”（第272节）而按照理性的理解，概念是自我规定的有差别的统一体，“由于各种权力的规定自在地是一个整体，所以各种权力</a:t>
            </a:r>
            <a:r>
              <a:rPr lang="zh-CN" altLang="en-US" sz="2800" kern="0" noProof="0">
                <a:ln>
                  <a:noFill/>
                </a:ln>
                <a:effectLst>
                  <a:outerShdw blurRad="38100" dist="38100" dir="2700000" algn="tl">
                    <a:srgbClr val="000000"/>
                  </a:outerShdw>
                </a:effectLst>
                <a:uLnTx/>
                <a:uFillTx/>
                <a:sym typeface="+mn-ea"/>
              </a:rPr>
              <a:t>在实存中就构成 了整个概念。</a:t>
            </a:r>
            <a:r>
              <a:rPr lang="en-US" altLang="zh-CN" sz="2800" kern="0" noProof="0">
                <a:ln>
                  <a:noFill/>
                </a:ln>
                <a:effectLst>
                  <a:outerShdw blurRad="38100" dist="38100" dir="2700000" algn="tl">
                    <a:srgbClr val="000000"/>
                  </a:outerShdw>
                </a:effectLst>
                <a:uLnTx/>
                <a:uFillTx/>
                <a:sym typeface="+mn-ea"/>
              </a:rPr>
              <a:t>”（同上</a:t>
            </a:r>
            <a:r>
              <a:rPr lang="zh-CN" altLang="en-US" sz="2800" kern="0" noProof="0">
                <a:ln>
                  <a:noFill/>
                </a:ln>
                <a:effectLst>
                  <a:outerShdw blurRad="38100" dist="38100" dir="2700000" algn="tl">
                    <a:srgbClr val="000000"/>
                  </a:outerShdw>
                </a:effectLst>
                <a:uLnTx/>
                <a:uFillTx/>
                <a:ea typeface="宋体" panose="02010600030101010101" pitchFamily="2" charset="-122"/>
                <a:sym typeface="+mn-ea"/>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en-US" kern="0" noProof="0">
                <a:ln>
                  <a:noFill/>
                </a:ln>
                <a:solidFill>
                  <a:schemeClr val="tx2"/>
                </a:solidFill>
                <a:effectLst>
                  <a:outerShdw blurRad="38100" dist="38100" dir="2700000" algn="tl">
                    <a:srgbClr val="000000"/>
                  </a:outerShdw>
                </a:effectLst>
                <a:uLnTx/>
                <a:uFillTx/>
                <a:latin typeface="+mj-lt"/>
                <a:ea typeface="+mj-ea"/>
                <a:sym typeface="+mn-ea"/>
              </a:rPr>
              <a:t>黑格尔的</a:t>
            </a:r>
            <a:r>
              <a:rPr lang="en-US" altLang="zh-CN" kern="0" noProof="0">
                <a:ln>
                  <a:noFill/>
                </a:ln>
                <a:solidFill>
                  <a:schemeClr val="tx2"/>
                </a:solidFill>
                <a:effectLst>
                  <a:outerShdw blurRad="38100" dist="38100" dir="2700000" algn="tl">
                    <a:srgbClr val="000000"/>
                  </a:outerShdw>
                </a:effectLst>
                <a:uLnTx/>
                <a:uFillTx/>
                <a:latin typeface="+mj-lt"/>
                <a:ea typeface="+mj-ea"/>
                <a:sym typeface="+mn-ea"/>
              </a:rPr>
              <a:t>“国家主义”</a:t>
            </a:r>
            <a:br>
              <a:rPr kumimoji="0" lang="zh-CN" altLang="en-US"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31495" y="986155"/>
            <a:ext cx="10996295" cy="415417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a:ln>
                  <a:noFill/>
                </a:ln>
                <a:effectLst>
                  <a:outerShdw blurRad="38100" dist="38100" dir="2700000" algn="tl">
                    <a:srgbClr val="000000"/>
                  </a:outerShdw>
                </a:effectLst>
                <a:uLnTx/>
                <a:uFillTx/>
                <a:sym typeface="+mn-ea"/>
              </a:rPr>
              <a:t>在黑格尔的社会政治体系中，国家具有绝对重要的地位。泰勒指出：黑格尔既是启蒙运动继承者又是它的批判者。启蒙运动在价值上功利主义，社会观上原子主义，在理性观上是工具主义，即把自然与社会都当作满足人的欲望的工具和手段。黑格尔的哲学有二个基本原则，一是世界是精神实现的条件，二是社会是精神的自我表达。在这种哲学中，精神不能还原为个人的欲望和目的，而是作为整体的世界本身的合理性。上帝就是作为世界的合理性原则的力量和要求本身。在这个理论框架中，国家是作为精神在社会领域结构领域的最高形式。黑格尔曾说：</a:t>
            </a:r>
            <a:r>
              <a:rPr lang="en-US" altLang="zh-CN" sz="2000" kern="0" noProof="0">
                <a:ln>
                  <a:noFill/>
                </a:ln>
                <a:effectLst>
                  <a:outerShdw blurRad="38100" dist="38100" dir="2700000" algn="tl">
                    <a:srgbClr val="000000"/>
                  </a:outerShdw>
                </a:effectLst>
                <a:uLnTx/>
                <a:uFillTx/>
                <a:sym typeface="+mn-ea"/>
              </a:rPr>
              <a:t>“The State is the march of God through the world”</a:t>
            </a:r>
            <a:r>
              <a:rPr lang="zh-CN" altLang="en-US" sz="2000" kern="0" noProof="0">
                <a:ln>
                  <a:noFill/>
                </a:ln>
                <a:effectLst>
                  <a:outerShdw blurRad="38100" dist="38100" dir="2700000" algn="tl">
                    <a:srgbClr val="000000"/>
                  </a:outerShdw>
                </a:effectLst>
                <a:uLnTx/>
                <a:uFillTx/>
                <a:sym typeface="+mn-ea"/>
              </a:rPr>
              <a:t>。</a:t>
            </a:r>
            <a:r>
              <a:rPr lang="en-US" altLang="zh-CN" sz="2000" kern="0" noProof="0">
                <a:ln>
                  <a:noFill/>
                </a:ln>
                <a:effectLst>
                  <a:outerShdw blurRad="38100" dist="38100" dir="2700000" algn="tl">
                    <a:srgbClr val="000000"/>
                  </a:outerShdw>
                </a:effectLst>
                <a:uLnTx/>
                <a:uFillTx/>
                <a:sym typeface="+mn-ea"/>
              </a:rPr>
              <a:t>这句滋生着许多误解。泰勒认为，正确的翻译是：“在上帝通过世界的进程中，国家的存在是必要</a:t>
            </a:r>
            <a:r>
              <a:rPr lang="zh-CN" altLang="en-US" sz="2000" kern="0" noProof="0">
                <a:ln>
                  <a:noFill/>
                </a:ln>
                <a:effectLst>
                  <a:outerShdw blurRad="38100" dist="38100" dir="2700000" algn="tl">
                    <a:srgbClr val="000000"/>
                  </a:outerShdw>
                </a:effectLst>
                <a:uLnTx/>
                <a:uFillTx/>
                <a:sym typeface="+mn-ea"/>
              </a:rPr>
              <a:t>的。</a:t>
            </a:r>
            <a:r>
              <a:rPr lang="en-US" altLang="zh-CN" sz="2000" kern="0" noProof="0">
                <a:ln>
                  <a:noFill/>
                </a:ln>
                <a:effectLst>
                  <a:outerShdw blurRad="38100" dist="38100" dir="2700000" algn="tl">
                    <a:srgbClr val="000000"/>
                  </a:outerShdw>
                </a:effectLst>
                <a:uLnTx/>
                <a:uFillTx/>
                <a:sym typeface="+mn-ea"/>
              </a:rPr>
              <a:t>”也就说，精神要实现</a:t>
            </a:r>
            <a:r>
              <a:rPr lang="zh-CN" altLang="en-US" sz="2000" kern="0" noProof="0">
                <a:ln>
                  <a:noFill/>
                </a:ln>
                <a:effectLst>
                  <a:outerShdw blurRad="38100" dist="38100" dir="2700000" algn="tl">
                    <a:srgbClr val="000000"/>
                  </a:outerShdw>
                </a:effectLst>
                <a:uLnTx/>
                <a:uFillTx/>
                <a:sym typeface="+mn-ea"/>
              </a:rPr>
              <a:t>自身必须的经过国家这个阶段，并不是国家就是上帝本身。</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a:t>黑格尔的国家可称为自由的伦理国家。一方面他接受自由主义的个人自由和权利原则，另一方面又强调国家作为伦理实体，有自己的人格和目的。在这个意义上，国家并不凌驾于个人之至，勿宁说，个人被结合到国家之中，国家的普遍性理念需要个人的自我意识和行动去实现，同样，个人也只有在国家中并通过国家实现自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国家概念区分</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国家的理念及国家法的内部区分</a:t>
            </a:r>
          </a:p>
        </p:txBody>
      </p:sp>
      <p:sp>
        <p:nvSpPr>
          <p:cNvPr id="3" name="文本框 2"/>
          <p:cNvSpPr txBox="1"/>
          <p:nvPr/>
        </p:nvSpPr>
        <p:spPr>
          <a:xfrm>
            <a:off x="615315" y="1367790"/>
            <a:ext cx="9862185" cy="4615815"/>
          </a:xfrm>
          <a:prstGeom prst="rect">
            <a:avLst/>
          </a:prstGeom>
          <a:noFill/>
        </p:spPr>
        <p:txBody>
          <a:bodyPr wrap="square" rtlCol="0">
            <a:spAutoFit/>
          </a:bodyPr>
          <a:lstStyle/>
          <a:p>
            <a:r>
              <a:rPr lang="zh-CN" altLang="en-US" sz="2400"/>
              <a:t>直接现实性环节，即国家法。作为有机体的国家，讨论国家的内部构成及其制度的是国家法。</a:t>
            </a:r>
          </a:p>
          <a:p>
            <a:r>
              <a:rPr lang="zh-CN" altLang="en-US" sz="2400"/>
              <a:t>当国家与其他国家发生了外部关系，国家进入到国际法领域</a:t>
            </a:r>
          </a:p>
          <a:p>
            <a:r>
              <a:rPr lang="zh-CN" altLang="en-US" sz="2400"/>
              <a:t>国家作为普遍的理念，有其类的普遍性，这种精神通过个别国家的生死存亡实现自己，这一过程就是世界历史，其中体现着世界历史法。</a:t>
            </a:r>
          </a:p>
          <a:p>
            <a:endParaRPr lang="zh-CN" altLang="en-US" sz="2400" kern="0" noProof="0">
              <a:ln>
                <a:noFill/>
              </a:ln>
              <a:effectLst>
                <a:outerShdw blurRad="38100" dist="38100" dir="2700000" algn="tl">
                  <a:srgbClr val="000000"/>
                </a:outerShdw>
              </a:effectLst>
              <a:uLnTx/>
              <a:uFillTx/>
              <a:sym typeface="+mn-ea"/>
            </a:endParaRPr>
          </a:p>
          <a:p>
            <a:r>
              <a:rPr lang="zh-CN" altLang="en-US" sz="2400" kern="0" noProof="0">
                <a:ln>
                  <a:noFill/>
                </a:ln>
                <a:effectLst>
                  <a:outerShdw blurRad="38100" dist="38100" dir="2700000" algn="tl">
                    <a:srgbClr val="000000"/>
                  </a:outerShdw>
                </a:effectLst>
                <a:uLnTx/>
                <a:uFillTx/>
                <a:sym typeface="+mn-ea"/>
              </a:rPr>
              <a:t>国家法的内部区分。理念都是由普遍性、特殊性和个体性组成的，国家也是一样。在这里，立法权是规定和确立普遍物的权力，代表着普遍性环节；行政权处理特殊的事务，使其符合普遍物的要求的权力，代表着特殊性的环节；而王权作为国家意志的化身，是个体性的环节。</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endParaRPr lang="zh-CN" altLang="en-US"/>
          </a:p>
          <a:p>
            <a:endParaRPr lang="zh-CN" altLang="en-US"/>
          </a:p>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国家法内部区分</a:t>
            </a:r>
          </a:p>
        </p:txBody>
      </p:sp>
      <p:sp>
        <p:nvSpPr>
          <p:cNvPr id="3" name="文本框 2"/>
          <p:cNvSpPr txBox="1"/>
          <p:nvPr/>
        </p:nvSpPr>
        <p:spPr>
          <a:xfrm>
            <a:off x="542925" y="1144270"/>
            <a:ext cx="9611995" cy="3046095"/>
          </a:xfrm>
          <a:prstGeom prst="rect">
            <a:avLst/>
          </a:prstGeom>
          <a:noFill/>
        </p:spPr>
        <p:txBody>
          <a:bodyPr wrap="square" rtlCol="0">
            <a:spAutoFit/>
          </a:bodyPr>
          <a:lstStyle/>
          <a:p>
            <a:r>
              <a:rPr lang="zh-CN" altLang="en-US" sz="3200" kern="0" noProof="0">
                <a:ln>
                  <a:noFill/>
                </a:ln>
                <a:effectLst>
                  <a:outerShdw blurRad="38100" dist="38100" dir="2700000" algn="tl">
                    <a:srgbClr val="000000"/>
                  </a:outerShdw>
                </a:effectLst>
                <a:uLnTx/>
                <a:uFillTx/>
                <a:sym typeface="+mn-ea"/>
              </a:rPr>
              <a:t>国家成为君主立宪制是现代的成就，国家理念是由普遍性、特殊性和个体性三个环节组成的。立法权是规定和确立普遍物的权力，代表着普遍性环节；</a:t>
            </a:r>
          </a:p>
          <a:p>
            <a:r>
              <a:rPr lang="zh-CN" altLang="en-US" sz="3200" kern="0" noProof="0">
                <a:ln>
                  <a:noFill/>
                </a:ln>
                <a:effectLst>
                  <a:outerShdw blurRad="38100" dist="38100" dir="2700000" algn="tl">
                    <a:srgbClr val="000000"/>
                  </a:outerShdw>
                </a:effectLst>
                <a:uLnTx/>
                <a:uFillTx/>
                <a:sym typeface="+mn-ea"/>
              </a:rPr>
              <a:t>行政权处理特殊的事务，使其符合普遍物的要求的权力，代表着特殊性的环节；</a:t>
            </a:r>
          </a:p>
          <a:p>
            <a:r>
              <a:rPr lang="zh-CN" altLang="en-US" sz="3200" kern="0" noProof="0">
                <a:ln>
                  <a:noFill/>
                </a:ln>
                <a:effectLst>
                  <a:outerShdw blurRad="38100" dist="38100" dir="2700000" algn="tl">
                    <a:srgbClr val="000000"/>
                  </a:outerShdw>
                </a:effectLst>
                <a:uLnTx/>
                <a:uFillTx/>
                <a:sym typeface="+mn-ea"/>
              </a:rPr>
              <a:t>王权作为国家意志的化身，是个体性的环节。</a:t>
            </a:r>
            <a:endParaRPr lang="zh-CN" altLang="en-US" sz="3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4400" dirty="0"/>
              <a:t>从市民社会到国家</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3342640" y="3659505"/>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从市民社会到国家</a:t>
            </a:r>
          </a:p>
        </p:txBody>
      </p:sp>
      <p:sp>
        <p:nvSpPr>
          <p:cNvPr id="2" name="文本框 1"/>
          <p:cNvSpPr txBox="1"/>
          <p:nvPr/>
        </p:nvSpPr>
        <p:spPr>
          <a:xfrm>
            <a:off x="626745" y="986155"/>
            <a:ext cx="10899775" cy="5765800"/>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从需求体系到同业公会，市民社会构成一个整体。在需求体系中，每个人出于自己的任性和特殊性，选择自己谋生和生活方式，在这里，需求、劳动和财富构成一个整体，人们通过自己的劳动满足自己的需要、积累财富。由于谋生方式不同，相的谋生方式、生活方式体现了相似的伦理气质，由此分为三个等级。等级缓和了需求体系的自由竞争产生的非伦理性。但仅仅依赖于等级无法构成一个完整的社会共同体，因为社会是由不同等级的人构成的，个人之间和等级之间又会产生矛盾。这就需要一个统一的司法来调节财产、交换等等之间的矛盾。司法是抽象的，在市民社会中由于各种偶然性会出现特殊的矛盾，并产生共同的社会需要，这些无法由司法调节的矛盾和需求是通过警察和同业公会来调节和实现的。</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有什么需要从市民社会过渡到国家？黑格尔从两个方面做了解释。第一，从家庭出发，经过市民社会过渡到国家是伦理理念的完成。</a:t>
            </a:r>
            <a:r>
              <a:rPr lang="en-US"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从直接伦理通过贯穿着市民社会的分解，而达到国家</a:t>
            </a:r>
            <a:r>
              <a:rPr lang="en-US"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的这种发展，这才是国家概念的科学证明</a:t>
            </a:r>
            <a:r>
              <a:rPr lang="en-US"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，也是伦理概念的真正完成。黑格尔把辩证法理解为圆圈式思维，把国家作为伦理精神发展的结果，同时也意味着扬弃掉市民社会的假象，真正把握伦理理念</a:t>
            </a:r>
            <a:r>
              <a:rPr lang="en-US"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真正的普遍性的实现。第二，在现实中，国家总是与家庭和市民社会同时存在的，是最初的东西。</a:t>
            </a:r>
            <a:r>
              <a:rPr lang="en-US"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在国家内部家庭才发展成为市民社会，而且正是国家的理念才在自身中划分出家庭和市民社会两个环节的。</a:t>
            </a:r>
            <a:r>
              <a:rPr lang="en-US"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（第</a:t>
            </a:r>
            <a:r>
              <a:rPr lang="en-US"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256</a:t>
            </a:r>
            <a:r>
              <a:rPr lang="zh-CN" altLang="en-US"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节）</a:t>
            </a:r>
            <a:endParaRPr lang="zh-CN" altLang="zh-CN" sz="2000" kern="0" noProof="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lang="zh-CN" altLang="zh-CN" kern="0" noProof="0">
              <a:ln>
                <a:noFill/>
              </a:ln>
              <a:effectLst>
                <a:outerShdw blurRad="38100" dist="38100" dir="2700000" algn="tl">
                  <a:srgbClr val="000000"/>
                </a:outerShdw>
              </a:effectLst>
              <a:uLnTx/>
              <a:uFillTx/>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lang="zh-CN" altLang="zh-CN" kern="0" noProof="0">
              <a:ln>
                <a:noFill/>
              </a:ln>
              <a:effectLst>
                <a:outerShdw blurRad="38100" dist="38100" dir="2700000" algn="tl">
                  <a:srgbClr val="000000"/>
                </a:outerShdw>
              </a:effectLst>
              <a:uLnTx/>
              <a:uFillTx/>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外部国家与政治国家</a:t>
            </a:r>
          </a:p>
        </p:txBody>
      </p:sp>
      <p:sp>
        <p:nvSpPr>
          <p:cNvPr id="3" name="文本框 2"/>
          <p:cNvSpPr txBox="1"/>
          <p:nvPr/>
        </p:nvSpPr>
        <p:spPr>
          <a:xfrm>
            <a:off x="567055" y="1116965"/>
            <a:ext cx="10601960" cy="5409565"/>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zh-CN" sz="2400" kern="0" noProof="0">
                <a:ln>
                  <a:noFill/>
                </a:ln>
                <a:effectLst>
                  <a:outerShdw blurRad="38100" dist="38100" dir="2700000" algn="tl">
                    <a:srgbClr val="000000"/>
                  </a:outerShdw>
                </a:effectLst>
                <a:uLnTx/>
                <a:uFillTx/>
                <a:sym typeface="+mn-ea"/>
              </a:rPr>
              <a:t>黑格尔把整个市民社会称为外部国家中，所谓外部国家是相对于后面所说的理性国家而言的。市民社会的作用是为个人的特殊需要和物质利益满足提供条件。然而，人不仅仅是利益的动物，而且是政治的动物。市民社会把个人利益的冲突被扬弃在外部秩序之中，并通过工具性国家实现每个人的利益。但归根到底，它实现的仍然是个人利益，在这里，普遍性只是特殊性的工具，特殊性与普遍性并没有真正地得到统一。</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zh-CN" sz="2400" kern="0" noProof="0">
                <a:ln>
                  <a:noFill/>
                </a:ln>
                <a:effectLst>
                  <a:outerShdw blurRad="38100" dist="38100" dir="2700000" algn="tl">
                    <a:srgbClr val="000000"/>
                  </a:outerShdw>
                </a:effectLst>
                <a:uLnTx/>
                <a:uFillTx/>
                <a:sym typeface="+mn-ea"/>
              </a:rPr>
              <a:t>真正的国家是普遍性与特殊性、个体性和整体性的真正统一，它既依赖于市民社会，又超越市民社会。“从直接伦理通过贯穿着市民社会的分解，而达到国家这种发展，这才是国家概念的科学证明。”市民社会对国家的意义说具有二方面的伦理意义：一，它承认个体的特殊性和无限区分原则。 二、在市民社会中也含有以普遍性形式为目标的精神教养，为国家提供条件。但是，市民社会还不是自由实现的自在自为的形式。</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只有国家才能赋予市民社会发展出的社会的普遍性以实体性内容，成为自在自为的普遍性存在。</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sz="4800" dirty="0"/>
              <a:t>黑格尔的国家观</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国家是具体自由的实现</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66420" y="1066165"/>
            <a:ext cx="10697845" cy="467042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a:ln>
                  <a:noFill/>
                </a:ln>
                <a:effectLst>
                  <a:outerShdw blurRad="38100" dist="38100" dir="2700000" algn="tl">
                    <a:srgbClr val="000000"/>
                  </a:outerShdw>
                </a:effectLst>
                <a:uLnTx/>
                <a:uFillTx/>
                <a:sym typeface="+mn-ea"/>
              </a:rPr>
              <a:t>国家是绝对自在自为的理性的东西，不同于市民社会及其外部国家，它的本质是伦理性，即国家中包含着不能还原为个人利益和追求的更高的精神原则和集体生存价值。</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en-US" altLang="zh-CN" sz="2400" kern="0" noProof="0">
                <a:ln>
                  <a:noFill/>
                </a:ln>
                <a:effectLst>
                  <a:outerShdw blurRad="38100" dist="38100" dir="2700000" algn="tl">
                    <a:srgbClr val="000000"/>
                  </a:outerShdw>
                </a:effectLst>
                <a:uLnTx/>
                <a:uFillTx/>
                <a:sym typeface="+mn-ea"/>
              </a:rPr>
              <a:t> 国家的合理性在于它是具体自由的</a:t>
            </a:r>
            <a:r>
              <a:rPr lang="zh-CN" altLang="en-US" sz="2400" kern="0" noProof="0">
                <a:ln>
                  <a:noFill/>
                </a:ln>
                <a:effectLst>
                  <a:outerShdw blurRad="38100" dist="38100" dir="2700000" algn="tl">
                    <a:srgbClr val="000000"/>
                  </a:outerShdw>
                </a:effectLst>
                <a:uLnTx/>
                <a:uFillTx/>
                <a:sym typeface="+mn-ea"/>
              </a:rPr>
              <a:t>实现。具体自由是客观精神的最高目的，也是伦理合理性的本质。</a:t>
            </a:r>
            <a:r>
              <a:rPr lang="en-US" altLang="zh-CN" sz="2400" kern="0" noProof="0">
                <a:ln>
                  <a:noFill/>
                </a:ln>
                <a:effectLst>
                  <a:outerShdw blurRad="38100" dist="38100" dir="2700000" algn="tl">
                    <a:srgbClr val="000000"/>
                  </a:outerShdw>
                </a:effectLst>
                <a:uLnTx/>
                <a:uFillTx/>
                <a:sym typeface="+mn-ea"/>
              </a:rPr>
              <a:t>“抽象地说，合理性一般地就是普遍性和单一性相互渗透的统一。具体地说，这里合理性按其内容是客观自由和主观自由两者的统一；因此，合理性按其形式就是根据被思考的即普遍的规律和原则而规定自己的行动。”（258节）</a:t>
            </a:r>
            <a:endParaRPr kumimoji="0" lang="en-US" altLang="zh-CN"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en-US" altLang="zh-CN" sz="2400" kern="0" noProof="0">
                <a:ln>
                  <a:noFill/>
                </a:ln>
                <a:effectLst>
                  <a:outerShdw blurRad="38100" dist="38100" dir="2700000" algn="tl">
                    <a:srgbClr val="000000"/>
                  </a:outerShdw>
                </a:effectLst>
                <a:uLnTx/>
                <a:uFillTx/>
                <a:sym typeface="+mn-ea"/>
              </a:rPr>
              <a:t> 现代自由国家与古代伦理国家的区别。国家的意义在于自由</a:t>
            </a:r>
            <a:r>
              <a:rPr lang="zh-CN" altLang="en-US" sz="2400" kern="0" noProof="0">
                <a:ln>
                  <a:noFill/>
                </a:ln>
                <a:effectLst>
                  <a:outerShdw blurRad="38100" dist="38100" dir="2700000" algn="tl">
                    <a:srgbClr val="000000"/>
                  </a:outerShdw>
                </a:effectLst>
                <a:uLnTx/>
                <a:uFillTx/>
                <a:sym typeface="+mn-ea"/>
              </a:rPr>
              <a:t>，而不仅仅是为个人利益和权利提供保护。古代国家，人们自在地按照传统和习俗所要求的普遍规则，他们是自在地自由行动着的，现代国家中人们已经反思地对待自己的行为，不仅要求自在地符合自由原则，而且要反思地把握自己的自由。</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现代国家的原则</a:t>
            </a:r>
            <a:endParaRPr lang="zh-CN" altLang="en-US"/>
          </a:p>
        </p:txBody>
      </p:sp>
      <p:sp>
        <p:nvSpPr>
          <p:cNvPr id="3" name="文本框 2"/>
          <p:cNvSpPr txBox="1"/>
          <p:nvPr/>
        </p:nvSpPr>
        <p:spPr>
          <a:xfrm>
            <a:off x="567055" y="986790"/>
            <a:ext cx="10786745" cy="4954270"/>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000" kern="0" noProof="0">
                <a:ln>
                  <a:noFill/>
                </a:ln>
                <a:effectLst>
                  <a:outerShdw blurRad="38100" dist="38100" dir="2700000" algn="tl">
                    <a:srgbClr val="000000"/>
                  </a:outerShdw>
                </a:effectLst>
                <a:uLnTx/>
                <a:uFillTx/>
                <a:sym typeface="+mn-ea"/>
              </a:rPr>
              <a:t>现代自由国家与古代伦理国家的区别。国家的意义在于自由</a:t>
            </a:r>
            <a:r>
              <a:rPr lang="zh-CN" altLang="en-US" sz="2000" kern="0" noProof="0">
                <a:ln>
                  <a:noFill/>
                </a:ln>
                <a:effectLst>
                  <a:outerShdw blurRad="38100" dist="38100" dir="2700000" algn="tl">
                    <a:srgbClr val="000000"/>
                  </a:outerShdw>
                </a:effectLst>
                <a:uLnTx/>
                <a:uFillTx/>
                <a:sym typeface="+mn-ea"/>
              </a:rPr>
              <a:t>，而不仅仅是为个人利益和权利提供保护。古代国家，人们自在地按照传统和习俗所要求的普遍规则，他们是自在地自由行动着的，现代国家中人们已经反思地对待自己的行为，不仅要求自在地符合自由原则，而且要反思地把握自己的自由。</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a:ln>
                  <a:noFill/>
                </a:ln>
                <a:effectLst>
                  <a:outerShdw blurRad="38100" dist="38100" dir="2700000" algn="tl">
                    <a:srgbClr val="000000"/>
                  </a:outerShdw>
                </a:effectLst>
                <a:uLnTx/>
                <a:uFillTx/>
                <a:sym typeface="+mn-ea"/>
              </a:rPr>
              <a:t>“现代国家的原则具有这样一种惊人的力量和深度，既它使主观性的原则完美起来，成为独立的个人特殊性的极端，而同时又使它回复到实体性的统一，于是在主观性原则本身中保存着这个统一。”（</a:t>
            </a:r>
            <a:r>
              <a:rPr lang="en-US" altLang="zh-CN" sz="2000" kern="0" noProof="0">
                <a:ln>
                  <a:noFill/>
                </a:ln>
                <a:effectLst>
                  <a:outerShdw blurRad="38100" dist="38100" dir="2700000" algn="tl">
                    <a:srgbClr val="000000"/>
                  </a:outerShdw>
                </a:effectLst>
                <a:uLnTx/>
                <a:uFillTx/>
                <a:sym typeface="+mn-ea"/>
              </a:rPr>
              <a:t>260节）</a:t>
            </a:r>
            <a:r>
              <a:rPr lang="zh-CN" altLang="zh-CN" sz="2000" kern="0" noProof="0">
                <a:ln>
                  <a:noFill/>
                </a:ln>
                <a:effectLst>
                  <a:outerShdw blurRad="38100" dist="38100" dir="2700000" algn="tl">
                    <a:srgbClr val="000000"/>
                  </a:outerShdw>
                </a:effectLst>
                <a:uLnTx/>
                <a:uFillTx/>
                <a:sym typeface="+mn-ea"/>
              </a:rPr>
              <a:t>具体来说，每个人既是一个单独的个体，同时又是一个民族国家的成员。</a:t>
            </a:r>
            <a:endParaRPr kumimoji="0" lang="zh-CN" altLang="zh-CN" sz="20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000" kern="0" noProof="0">
                <a:ln>
                  <a:noFill/>
                </a:ln>
                <a:effectLst>
                  <a:outerShdw blurRad="38100" dist="38100" dir="2700000" algn="tl">
                    <a:srgbClr val="000000"/>
                  </a:outerShdw>
                </a:effectLst>
                <a:uLnTx/>
                <a:uFillTx/>
                <a:sym typeface="+mn-ea"/>
              </a:rPr>
              <a:t>“现代国家的本质在于，普遍物是同特殊性的完全自由和私人福利相结合的，所以家庭和市民社会的利益必须集中于国家；但是，目的的普遍性如果没有特殊性自己的知识和意志---特殊性的权利必须予以保存，——就不能向前迈进。”（260节）</a:t>
            </a:r>
            <a:endParaRPr kumimoji="0" lang="en-US" altLang="zh-CN" sz="20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a:ln>
                  <a:noFill/>
                </a:ln>
                <a:effectLst>
                  <a:outerShdw blurRad="38100" dist="38100" dir="2700000" algn="tl">
                    <a:srgbClr val="000000"/>
                  </a:outerShdw>
                </a:effectLst>
                <a:uLnTx/>
                <a:uFillTx/>
                <a:sym typeface="+mn-ea"/>
              </a:rPr>
              <a:t>古代国家是个人主观目的与国家的直接统一，现代国家中每一个人都有自己的意志和良心。国家是权利和义务的对称性关系，</a:t>
            </a:r>
            <a:r>
              <a:rPr lang="en-US" altLang="zh-CN" sz="2000" kern="0" noProof="0">
                <a:ln>
                  <a:noFill/>
                </a:ln>
                <a:effectLst>
                  <a:outerShdw blurRad="38100" dist="38100" dir="2700000" algn="tl">
                    <a:srgbClr val="000000"/>
                  </a:outerShdw>
                </a:effectLst>
                <a:uLnTx/>
                <a:uFillTx/>
                <a:sym typeface="+mn-ea"/>
              </a:rPr>
              <a:t>“</a:t>
            </a:r>
            <a:r>
              <a:rPr lang="zh-CN" altLang="en-US" sz="2000" kern="0" noProof="0">
                <a:ln>
                  <a:noFill/>
                </a:ln>
                <a:effectLst>
                  <a:outerShdw blurRad="38100" dist="38100" dir="2700000" algn="tl">
                    <a:srgbClr val="000000"/>
                  </a:outerShdw>
                </a:effectLst>
                <a:uLnTx/>
                <a:uFillTx/>
                <a:sym typeface="+mn-ea"/>
              </a:rPr>
              <a:t>国家所要求个人的义务，也直接就是个人的权利。</a:t>
            </a:r>
            <a:r>
              <a:rPr lang="en-US" altLang="zh-CN" sz="2000" kern="0" noProof="0">
                <a:ln>
                  <a:noFill/>
                </a:ln>
                <a:effectLst>
                  <a:outerShdw blurRad="38100" dist="38100" dir="2700000" algn="tl">
                    <a:srgbClr val="000000"/>
                  </a:outerShdw>
                </a:effectLst>
                <a:uLnTx/>
                <a:uFillTx/>
                <a:sym typeface="+mn-ea"/>
              </a:rPr>
              <a:t>”（263）“现代世界是以主观性的自由为其原则的，一切国家制度的形式，如其不能在自身中容忍自由主观性的原则，也不知道去适应成长着的理性，都是片面的。“（273节）</a:t>
            </a:r>
            <a:endParaRPr kumimoji="0" lang="en-US" altLang="zh-CN" sz="20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lang="zh-CN" altLang="en-US" sz="2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国家是伦理理念的现实</a:t>
            </a:r>
            <a:endParaRPr lang="zh-CN" altLang="en-US"/>
          </a:p>
        </p:txBody>
      </p:sp>
      <p:sp>
        <p:nvSpPr>
          <p:cNvPr id="3" name="文本框 2"/>
          <p:cNvSpPr txBox="1"/>
          <p:nvPr/>
        </p:nvSpPr>
        <p:spPr>
          <a:xfrm>
            <a:off x="353060" y="1065530"/>
            <a:ext cx="11150600" cy="513905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a:ln>
                  <a:noFill/>
                </a:ln>
                <a:effectLst>
                  <a:outerShdw blurRad="38100" dist="38100" dir="2700000" algn="tl">
                    <a:srgbClr val="000000"/>
                  </a:outerShdw>
                </a:effectLst>
                <a:uLnTx/>
                <a:uFillTx/>
                <a:sym typeface="+mn-ea"/>
              </a:rPr>
              <a:t>“国家是伦理理念的现实”，是自在自为的伦理精神。“国家是绝对自在自为的理性东西”，是实体性意志的现实，是在被提升到普遍性的特殊自我意识中的现实性。正因为如此，它已经远远超越个体而成为自在的最高的目的。黑格尔说：“成为国家的成员是单个人的最高义务”。</a:t>
            </a:r>
            <a:endParaRPr kumimoji="0" lang="en-US" altLang="zh-CN" sz="20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a:ln>
                  <a:noFill/>
                </a:ln>
                <a:effectLst>
                  <a:outerShdw blurRad="38100" dist="38100" dir="2700000" algn="tl">
                    <a:srgbClr val="000000"/>
                  </a:outerShdw>
                </a:effectLst>
                <a:uLnTx/>
                <a:uFillTx/>
                <a:sym typeface="+mn-ea"/>
              </a:rPr>
              <a:t>国家不能混同于市民社会，如果把国家视为市民社会的工具就是本末倒置：“如果把国家同市民社会混淆起来，而把它的使命规定为保证和保护所有权和个人自由，那末单个人的利益就成了这些人结合的最终目的。”（</a:t>
            </a:r>
            <a:r>
              <a:rPr lang="en-US" altLang="zh-CN" sz="2000" kern="0" noProof="0">
                <a:ln>
                  <a:noFill/>
                </a:ln>
                <a:effectLst>
                  <a:outerShdw blurRad="38100" dist="38100" dir="2700000" algn="tl">
                    <a:srgbClr val="000000"/>
                  </a:outerShdw>
                </a:effectLst>
                <a:uLnTx/>
                <a:uFillTx/>
                <a:sym typeface="+mn-ea"/>
              </a:rPr>
              <a:t>258节）</a:t>
            </a:r>
            <a:r>
              <a:rPr lang="zh-CN" altLang="en-US" sz="2000" kern="0" noProof="0">
                <a:ln>
                  <a:noFill/>
                </a:ln>
                <a:effectLst>
                  <a:outerShdw blurRad="38100" dist="38100" dir="2700000" algn="tl">
                    <a:srgbClr val="000000"/>
                  </a:outerShdw>
                </a:effectLst>
                <a:uLnTx/>
                <a:uFillTx/>
                <a:sym typeface="+mn-ea"/>
              </a:rPr>
              <a:t>这样国家就成了偶然性和特殊性的个人的意志，失去了伦理性。</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a:t>黑格尔把国家视为源于市民社会又高于市民社会的存在物，这使他的理论既不同于自由主义，也不同于马克思主义。自由主义把国家视为市民社会中个人利益的工具，马克思把国家视为剥削阶级实现其阶级利益的工具（资产阶级国家是管理资产阶级利益的委员会）。前者否定国家伦理化的必要性，后者否定国家伦理化的可能性。黑格尔强调国家是伦理的实体，意味着一个人成为国家的公民不仅可以超越原子式的个人，而且国家作为政治机构能够超越不同等级的利益。不仅如此，黑格尔认为，国家有着不能还原为个人利益的共同利益和价值，这些利益和价值对人的全面发展和自我实现具有重要价值，而这些价值只有在国家中才能实现。对黑格尔国家观的思考的核心问题是国家的伦理化的必要性和可能性。至今这个问题还没有解决。</a:t>
            </a:r>
            <a:endParaRPr lang="en-US" altLang="zh-CN" sz="2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3600" dirty="0"/>
              <a:t>如何看待黑格尔的国家观？</a:t>
            </a:r>
            <a:endParaRPr lang="en-US" altLang="zh-CN" sz="3600" dirty="0"/>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3139</Words>
  <Application>Microsoft Office PowerPoint</Application>
  <PresentationFormat>宽屏</PresentationFormat>
  <Paragraphs>65</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宋体</vt:lpstr>
      <vt:lpstr>微软雅黑</vt:lpstr>
      <vt:lpstr>Arial</vt:lpstr>
      <vt:lpstr>Calibri</vt:lpstr>
      <vt:lpstr>Wingdings</vt:lpstr>
      <vt:lpstr>Office 主题</vt:lpstr>
      <vt:lpstr>国家</vt:lpstr>
      <vt:lpstr>从市民社会到国家</vt:lpstr>
      <vt:lpstr>从市民社会到国家</vt:lpstr>
      <vt:lpstr>外部国家与政治国家</vt:lpstr>
      <vt:lpstr>黑格尔的国家观</vt:lpstr>
      <vt:lpstr> 国家是具体自由的实现 </vt:lpstr>
      <vt:lpstr>现代国家的原则</vt:lpstr>
      <vt:lpstr>国家是伦理理念的现实</vt:lpstr>
      <vt:lpstr>如何看待黑格尔的国家观？</vt:lpstr>
      <vt:lpstr>对社会契约论和功利主义国家观的批判</vt:lpstr>
      <vt:lpstr>特殊性原则与普遍性原则之间张力的和解</vt:lpstr>
      <vt:lpstr>社会是个有机的整体，国家是社会的灵魂</vt:lpstr>
      <vt:lpstr>国家是一个内在有机体</vt:lpstr>
      <vt:lpstr>爱国主义</vt:lpstr>
      <vt:lpstr> 知性国家与理性国家 </vt:lpstr>
      <vt:lpstr> 黑格尔的“国家主义” </vt:lpstr>
      <vt:lpstr>国家概念区分</vt:lpstr>
      <vt:lpstr>国家的理念及国家法的内部区分</vt:lpstr>
      <vt:lpstr>国家法内部区分</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xingfuw</cp:lastModifiedBy>
  <cp:revision>62</cp:revision>
  <dcterms:created xsi:type="dcterms:W3CDTF">2014-04-01T11:22:00Z</dcterms:created>
  <dcterms:modified xsi:type="dcterms:W3CDTF">2024-05-21T09:54:14Z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